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3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4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5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6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7.xml" ContentType="application/vnd.openxmlformats-officedocument.themeOverr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8" r:id="rId2"/>
    <p:sldId id="261" r:id="rId3"/>
    <p:sldId id="259" r:id="rId4"/>
    <p:sldId id="260" r:id="rId5"/>
    <p:sldId id="281" r:id="rId6"/>
    <p:sldId id="282" r:id="rId7"/>
    <p:sldId id="315" r:id="rId8"/>
    <p:sldId id="314" r:id="rId9"/>
    <p:sldId id="266" r:id="rId10"/>
    <p:sldId id="265" r:id="rId11"/>
    <p:sldId id="267" r:id="rId12"/>
    <p:sldId id="262" r:id="rId13"/>
    <p:sldId id="263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316" r:id="rId27"/>
    <p:sldId id="284" r:id="rId28"/>
    <p:sldId id="283" r:id="rId29"/>
    <p:sldId id="293" r:id="rId30"/>
    <p:sldId id="294" r:id="rId31"/>
    <p:sldId id="296" r:id="rId32"/>
    <p:sldId id="295" r:id="rId33"/>
    <p:sldId id="291" r:id="rId34"/>
    <p:sldId id="286" r:id="rId35"/>
    <p:sldId id="321" r:id="rId36"/>
    <p:sldId id="323" r:id="rId37"/>
    <p:sldId id="322" r:id="rId38"/>
    <p:sldId id="324" r:id="rId39"/>
    <p:sldId id="320" r:id="rId40"/>
    <p:sldId id="325" r:id="rId41"/>
    <p:sldId id="298" r:id="rId42"/>
    <p:sldId id="300" r:id="rId43"/>
    <p:sldId id="313" r:id="rId44"/>
    <p:sldId id="301" r:id="rId45"/>
    <p:sldId id="326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7" r:id="rId57"/>
    <p:sldId id="312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angyu.li" initials="x" lastIdx="2" clrIdx="0">
    <p:extLst>
      <p:ext uri="{19B8F6BF-5375-455C-9EA6-DF929625EA0E}">
        <p15:presenceInfo xmlns:p15="http://schemas.microsoft.com/office/powerpoint/2012/main" userId="xiangyu.l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38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979" autoAdjust="0"/>
  </p:normalViewPr>
  <p:slideViewPr>
    <p:cSldViewPr>
      <p:cViewPr varScale="1">
        <p:scale>
          <a:sx n="122" d="100"/>
          <a:sy n="122" d="100"/>
        </p:scale>
        <p:origin x="114" y="31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woonghee.kim\Desktop\190910%20PKL%20activity%20assah%20PC3%20e,t1,t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woonghee.kim\Desktop\191004%20PC3%20transfcipt\191004%20invasion%20pc3%20200,000%20t1%20t2\pc3%20INVASION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C:\Users\woonghee.kim\Desktop\QPCR\&#50885;&#55148;&#50556;(1)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C:\Users\woonghee.kim\Desktop\QPCR\&#50885;&#55148;&#50556;(1)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C:\Users\woonghee.kim\Desktop\QPCR\&#50885;&#55148;&#50556;(1)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oleObject" Target="file:///C:\Users\woonghee.kim\Desktop\QPCR\&#50885;&#55148;&#50556;(1)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file:///C:\Users\woonghee.kim\Desktop\QPCR\&#50885;&#55148;&#50556;(1)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oleObject" Target="file:///C:\Users\woonghee.kim\Desktop\QPCR\&#50885;&#55148;&#50556;(1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 smtClean="0"/>
              <a:t>PC3 Pyruvate kinase activity</a:t>
            </a:r>
            <a:endParaRPr lang="en-GB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Sheet1!$C$11</c:f>
              <c:strCache>
                <c:ptCount val="1"/>
                <c:pt idx="0">
                  <c:v>pCMV6KN 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Sheet1!$D$10:$AI$10</c:f>
              <c:numCache>
                <c:formatCode>General</c:formatCode>
                <c:ptCount val="32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</c:numCache>
            </c:numRef>
          </c:xVal>
          <c:yVal>
            <c:numRef>
              <c:f>Sheet1!$D$11:$AI$11</c:f>
              <c:numCache>
                <c:formatCode>General</c:formatCode>
                <c:ptCount val="32"/>
                <c:pt idx="0">
                  <c:v>0.11</c:v>
                </c:pt>
                <c:pt idx="1">
                  <c:v>0.42199999999999999</c:v>
                </c:pt>
                <c:pt idx="2">
                  <c:v>0.58699999999999997</c:v>
                </c:pt>
                <c:pt idx="3">
                  <c:v>0.753</c:v>
                </c:pt>
                <c:pt idx="4">
                  <c:v>0.95099999999999996</c:v>
                </c:pt>
                <c:pt idx="5">
                  <c:v>1.1479999999999999</c:v>
                </c:pt>
                <c:pt idx="6">
                  <c:v>1.325</c:v>
                </c:pt>
                <c:pt idx="7">
                  <c:v>1.4870000000000001</c:v>
                </c:pt>
                <c:pt idx="8">
                  <c:v>1.635</c:v>
                </c:pt>
                <c:pt idx="9">
                  <c:v>1.7390000000000001</c:v>
                </c:pt>
                <c:pt idx="10">
                  <c:v>1.7849999999999999</c:v>
                </c:pt>
                <c:pt idx="11">
                  <c:v>1.7589999999999999</c:v>
                </c:pt>
                <c:pt idx="12">
                  <c:v>1.71</c:v>
                </c:pt>
                <c:pt idx="13">
                  <c:v>1.673</c:v>
                </c:pt>
                <c:pt idx="14">
                  <c:v>1.637</c:v>
                </c:pt>
                <c:pt idx="15">
                  <c:v>1.597</c:v>
                </c:pt>
                <c:pt idx="16">
                  <c:v>1.575</c:v>
                </c:pt>
                <c:pt idx="17">
                  <c:v>1.544</c:v>
                </c:pt>
                <c:pt idx="18">
                  <c:v>1.52</c:v>
                </c:pt>
                <c:pt idx="19">
                  <c:v>1.508</c:v>
                </c:pt>
                <c:pt idx="20">
                  <c:v>1.49</c:v>
                </c:pt>
                <c:pt idx="21">
                  <c:v>1.482</c:v>
                </c:pt>
                <c:pt idx="22">
                  <c:v>1.4710000000000001</c:v>
                </c:pt>
                <c:pt idx="23">
                  <c:v>1.464</c:v>
                </c:pt>
                <c:pt idx="24">
                  <c:v>1.458</c:v>
                </c:pt>
                <c:pt idx="25">
                  <c:v>1.4490000000000001</c:v>
                </c:pt>
                <c:pt idx="26">
                  <c:v>1.444</c:v>
                </c:pt>
                <c:pt idx="27">
                  <c:v>1.4379999999999999</c:v>
                </c:pt>
                <c:pt idx="28">
                  <c:v>1.44</c:v>
                </c:pt>
                <c:pt idx="29">
                  <c:v>1.4319999999999999</c:v>
                </c:pt>
                <c:pt idx="30">
                  <c:v>1.4239999999999999</c:v>
                </c:pt>
                <c:pt idx="31">
                  <c:v>1.421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1FA-4B80-B623-2B02A43031BB}"/>
            </c:ext>
          </c:extLst>
        </c:ser>
        <c:ser>
          <c:idx val="1"/>
          <c:order val="1"/>
          <c:tx>
            <c:strRef>
              <c:f>Sheet1!$C$12</c:f>
              <c:strCache>
                <c:ptCount val="1"/>
                <c:pt idx="0">
                  <c:v>ENST00000389093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Sheet1!$D$10:$AI$10</c:f>
              <c:numCache>
                <c:formatCode>General</c:formatCode>
                <c:ptCount val="32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</c:numCache>
            </c:numRef>
          </c:xVal>
          <c:yVal>
            <c:numRef>
              <c:f>Sheet1!$D$12:$AI$12</c:f>
              <c:numCache>
                <c:formatCode>General</c:formatCode>
                <c:ptCount val="32"/>
                <c:pt idx="0">
                  <c:v>0.126</c:v>
                </c:pt>
                <c:pt idx="1">
                  <c:v>0.54900000000000004</c:v>
                </c:pt>
                <c:pt idx="2">
                  <c:v>0.82299999999999995</c:v>
                </c:pt>
                <c:pt idx="3">
                  <c:v>1.111</c:v>
                </c:pt>
                <c:pt idx="4">
                  <c:v>1.393</c:v>
                </c:pt>
                <c:pt idx="5">
                  <c:v>1.6659999999999999</c:v>
                </c:pt>
                <c:pt idx="6">
                  <c:v>1.893</c:v>
                </c:pt>
                <c:pt idx="7">
                  <c:v>1.923</c:v>
                </c:pt>
                <c:pt idx="8">
                  <c:v>1.83</c:v>
                </c:pt>
                <c:pt idx="9">
                  <c:v>1.7410000000000001</c:v>
                </c:pt>
                <c:pt idx="10">
                  <c:v>1.6659999999999999</c:v>
                </c:pt>
                <c:pt idx="11">
                  <c:v>1.603</c:v>
                </c:pt>
                <c:pt idx="12">
                  <c:v>1.56</c:v>
                </c:pt>
                <c:pt idx="13">
                  <c:v>1.518</c:v>
                </c:pt>
                <c:pt idx="14">
                  <c:v>1.4870000000000001</c:v>
                </c:pt>
                <c:pt idx="15">
                  <c:v>1.4530000000000001</c:v>
                </c:pt>
                <c:pt idx="16">
                  <c:v>1.429</c:v>
                </c:pt>
                <c:pt idx="17">
                  <c:v>1.4019999999999999</c:v>
                </c:pt>
                <c:pt idx="18">
                  <c:v>1.38</c:v>
                </c:pt>
                <c:pt idx="19">
                  <c:v>1.347</c:v>
                </c:pt>
                <c:pt idx="20">
                  <c:v>1.3560000000000001</c:v>
                </c:pt>
                <c:pt idx="21">
                  <c:v>1.3440000000000001</c:v>
                </c:pt>
                <c:pt idx="22">
                  <c:v>1.335</c:v>
                </c:pt>
                <c:pt idx="23">
                  <c:v>1.325</c:v>
                </c:pt>
                <c:pt idx="24">
                  <c:v>1.3109999999999999</c:v>
                </c:pt>
                <c:pt idx="25">
                  <c:v>1.31</c:v>
                </c:pt>
                <c:pt idx="26">
                  <c:v>1.3080000000000001</c:v>
                </c:pt>
                <c:pt idx="27">
                  <c:v>1.2969999999999999</c:v>
                </c:pt>
                <c:pt idx="28">
                  <c:v>1.274</c:v>
                </c:pt>
                <c:pt idx="29">
                  <c:v>1.294</c:v>
                </c:pt>
                <c:pt idx="30">
                  <c:v>1.288</c:v>
                </c:pt>
                <c:pt idx="31">
                  <c:v>1.28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01FA-4B80-B623-2B02A43031BB}"/>
            </c:ext>
          </c:extLst>
        </c:ser>
        <c:ser>
          <c:idx val="2"/>
          <c:order val="2"/>
          <c:tx>
            <c:strRef>
              <c:f>Sheet1!$C$13</c:f>
              <c:strCache>
                <c:ptCount val="1"/>
                <c:pt idx="0">
                  <c:v>ENST00000568883 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Sheet1!$D$10:$AI$10</c:f>
              <c:numCache>
                <c:formatCode>General</c:formatCode>
                <c:ptCount val="32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</c:numCache>
            </c:numRef>
          </c:xVal>
          <c:yVal>
            <c:numRef>
              <c:f>Sheet1!$D$13:$AI$13</c:f>
              <c:numCache>
                <c:formatCode>General</c:formatCode>
                <c:ptCount val="32"/>
                <c:pt idx="0">
                  <c:v>9.7000000000000003E-2</c:v>
                </c:pt>
                <c:pt idx="1">
                  <c:v>0.47399999999999998</c:v>
                </c:pt>
                <c:pt idx="2">
                  <c:v>0.69099999999999995</c:v>
                </c:pt>
                <c:pt idx="3">
                  <c:v>0.91</c:v>
                </c:pt>
                <c:pt idx="4">
                  <c:v>1.147</c:v>
                </c:pt>
                <c:pt idx="5">
                  <c:v>1.38</c:v>
                </c:pt>
                <c:pt idx="6">
                  <c:v>1.593</c:v>
                </c:pt>
                <c:pt idx="7">
                  <c:v>1.806</c:v>
                </c:pt>
                <c:pt idx="8">
                  <c:v>1.851</c:v>
                </c:pt>
                <c:pt idx="9">
                  <c:v>1.772</c:v>
                </c:pt>
                <c:pt idx="10">
                  <c:v>1.706</c:v>
                </c:pt>
                <c:pt idx="11">
                  <c:v>1.649</c:v>
                </c:pt>
                <c:pt idx="12">
                  <c:v>1.589</c:v>
                </c:pt>
                <c:pt idx="13">
                  <c:v>1.5449999999999999</c:v>
                </c:pt>
                <c:pt idx="14">
                  <c:v>1.514</c:v>
                </c:pt>
                <c:pt idx="15">
                  <c:v>1.47</c:v>
                </c:pt>
                <c:pt idx="16">
                  <c:v>1.454</c:v>
                </c:pt>
                <c:pt idx="17">
                  <c:v>1.423</c:v>
                </c:pt>
                <c:pt idx="18">
                  <c:v>1.3979999999999999</c:v>
                </c:pt>
                <c:pt idx="19">
                  <c:v>1.3839999999999999</c:v>
                </c:pt>
                <c:pt idx="20">
                  <c:v>1.3640000000000001</c:v>
                </c:pt>
                <c:pt idx="21">
                  <c:v>1.36</c:v>
                </c:pt>
                <c:pt idx="22">
                  <c:v>1.3480000000000001</c:v>
                </c:pt>
                <c:pt idx="23">
                  <c:v>1.3380000000000001</c:v>
                </c:pt>
                <c:pt idx="24">
                  <c:v>1.333</c:v>
                </c:pt>
                <c:pt idx="25">
                  <c:v>1.327</c:v>
                </c:pt>
                <c:pt idx="26">
                  <c:v>1.3180000000000001</c:v>
                </c:pt>
                <c:pt idx="27">
                  <c:v>1.3109999999999999</c:v>
                </c:pt>
                <c:pt idx="28">
                  <c:v>1.3149999999999999</c:v>
                </c:pt>
                <c:pt idx="29">
                  <c:v>1.306</c:v>
                </c:pt>
                <c:pt idx="30">
                  <c:v>1.3</c:v>
                </c:pt>
                <c:pt idx="31">
                  <c:v>1.2929999999999999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01FA-4B80-B623-2B02A43031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6937632"/>
        <c:axId val="356938944"/>
      </c:scatterChart>
      <c:valAx>
        <c:axId val="356937632"/>
        <c:scaling>
          <c:orientation val="minMax"/>
          <c:max val="16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 smtClean="0"/>
                  <a:t>Min.</a:t>
                </a:r>
                <a:endParaRPr lang="en-GB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v-S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56938944"/>
        <c:crosses val="autoZero"/>
        <c:crossBetween val="midCat"/>
        <c:majorUnit val="2"/>
      </c:valAx>
      <c:valAx>
        <c:axId val="35693894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 smtClean="0"/>
                  <a:t>O.D at 570nm (Pyruvate)</a:t>
                </a:r>
                <a:endParaRPr lang="en-GB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v-S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569376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FFFF">
                <a:lumMod val="50000"/>
              </a:srgbClr>
            </a:solidFill>
            <a:ln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0000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76D-4FC8-A2AD-5294CEDF7D67}"/>
              </c:ext>
            </c:extLst>
          </c:dPt>
          <c:dPt>
            <c:idx val="3"/>
            <c:invertIfNegative val="0"/>
            <c:bubble3D val="0"/>
            <c:spPr>
              <a:solidFill>
                <a:sysClr val="window" lastClr="FFFFFF">
                  <a:lumMod val="50000"/>
                </a:sysClr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76D-4FC8-A2AD-5294CEDF7D67}"/>
              </c:ext>
            </c:extLst>
          </c:dPt>
          <c:dPt>
            <c:idx val="6"/>
            <c:invertIfNegative val="0"/>
            <c:bubble3D val="0"/>
            <c:spPr>
              <a:solidFill>
                <a:srgbClr val="000000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76D-4FC8-A2AD-5294CEDF7D67}"/>
              </c:ext>
            </c:extLst>
          </c:dPt>
          <c:dPt>
            <c:idx val="9"/>
            <c:invertIfNegative val="0"/>
            <c:bubble3D val="0"/>
            <c:spPr>
              <a:solidFill>
                <a:srgbClr val="000000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76D-4FC8-A2AD-5294CEDF7D67}"/>
              </c:ext>
            </c:extLst>
          </c:dPt>
          <c:errBars>
            <c:errBarType val="both"/>
            <c:errValType val="cust"/>
            <c:noEndCap val="0"/>
            <c:plus>
              <c:numRef>
                <c:f>Sheet1!$E$29:$G$29</c:f>
                <c:numCache>
                  <c:formatCode>General</c:formatCode>
                  <c:ptCount val="3"/>
                  <c:pt idx="0">
                    <c:v>5.4122846330834511</c:v>
                  </c:pt>
                  <c:pt idx="1">
                    <c:v>22.943168615992356</c:v>
                  </c:pt>
                  <c:pt idx="2">
                    <c:v>7.8319468684537847</c:v>
                  </c:pt>
                </c:numCache>
              </c:numRef>
            </c:plus>
            <c:minus>
              <c:numRef>
                <c:f>Sheet1!$E$29:$G$29</c:f>
                <c:numCache>
                  <c:formatCode>General</c:formatCode>
                  <c:ptCount val="3"/>
                  <c:pt idx="0">
                    <c:v>5.4122846330834511</c:v>
                  </c:pt>
                  <c:pt idx="1">
                    <c:v>22.943168615992356</c:v>
                  </c:pt>
                  <c:pt idx="2">
                    <c:v>7.8319468684537847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Sheet1!$E$27:$G$27</c:f>
              <c:strCache>
                <c:ptCount val="3"/>
                <c:pt idx="0">
                  <c:v>pCMV6KN </c:v>
                </c:pt>
                <c:pt idx="1">
                  <c:v>ENST00000389093</c:v>
                </c:pt>
                <c:pt idx="2">
                  <c:v>ENST00000568883 </c:v>
                </c:pt>
              </c:strCache>
            </c:strRef>
          </c:cat>
          <c:val>
            <c:numRef>
              <c:f>Sheet1!$E$28:$G$28</c:f>
              <c:numCache>
                <c:formatCode>General</c:formatCode>
                <c:ptCount val="3"/>
                <c:pt idx="0">
                  <c:v>100</c:v>
                </c:pt>
                <c:pt idx="1">
                  <c:v>51.790174854288097</c:v>
                </c:pt>
                <c:pt idx="2">
                  <c:v>90.840965861781854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76D-4FC8-A2AD-5294CEDF7D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7"/>
        <c:axId val="546383096"/>
        <c:axId val="546387360"/>
      </c:barChart>
      <c:catAx>
        <c:axId val="546383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546387360"/>
        <c:crosses val="autoZero"/>
        <c:auto val="1"/>
        <c:lblAlgn val="ctr"/>
        <c:lblOffset val="100"/>
        <c:noMultiLvlLbl val="0"/>
      </c:catAx>
      <c:valAx>
        <c:axId val="54638736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Invasiveness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v-S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546383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FFFFFF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sv-SE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CASP7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Sheet8!$U$28</c:f>
              <c:strCache>
                <c:ptCount val="1"/>
                <c:pt idx="0">
                  <c:v>RQ Mean</c:v>
                </c:pt>
              </c:strCache>
            </c:strRef>
          </c:tx>
          <c:spPr>
            <a:solidFill>
              <a:srgbClr val="FFFFFF">
                <a:lumMod val="50000"/>
              </a:srgbClr>
            </a:solidFill>
            <a:ln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0000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873-40E8-B823-8620A04169A8}"/>
              </c:ext>
            </c:extLst>
          </c:dPt>
          <c:dPt>
            <c:idx val="2"/>
            <c:invertIfNegative val="0"/>
            <c:bubble3D val="0"/>
            <c:spPr>
              <a:solidFill>
                <a:srgbClr val="EEECE1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873-40E8-B823-8620A04169A8}"/>
              </c:ext>
            </c:extLst>
          </c:dPt>
          <c:dPt>
            <c:idx val="3"/>
            <c:invertIfNegative val="0"/>
            <c:bubble3D val="0"/>
            <c:spPr>
              <a:solidFill>
                <a:sysClr val="window" lastClr="FFFFFF">
                  <a:lumMod val="50000"/>
                </a:sysClr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873-40E8-B823-8620A04169A8}"/>
              </c:ext>
            </c:extLst>
          </c:dPt>
          <c:dPt>
            <c:idx val="6"/>
            <c:invertIfNegative val="0"/>
            <c:bubble3D val="0"/>
            <c:spPr>
              <a:solidFill>
                <a:srgbClr val="000000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873-40E8-B823-8620A04169A8}"/>
              </c:ext>
            </c:extLst>
          </c:dPt>
          <c:dPt>
            <c:idx val="9"/>
            <c:invertIfNegative val="0"/>
            <c:bubble3D val="0"/>
            <c:spPr>
              <a:solidFill>
                <a:srgbClr val="000000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873-40E8-B823-8620A04169A8}"/>
              </c:ext>
            </c:extLst>
          </c:dPt>
          <c:errBars>
            <c:errBarType val="both"/>
            <c:errValType val="cust"/>
            <c:noEndCap val="0"/>
            <c:plus>
              <c:numRef>
                <c:f>Sheet8!$V$29:$V$31</c:f>
                <c:numCache>
                  <c:formatCode>General</c:formatCode>
                  <c:ptCount val="3"/>
                  <c:pt idx="0">
                    <c:v>5.9254897876042691E-2</c:v>
                  </c:pt>
                  <c:pt idx="1">
                    <c:v>0.31867480533967646</c:v>
                  </c:pt>
                  <c:pt idx="2">
                    <c:v>0.66314263656296835</c:v>
                  </c:pt>
                </c:numCache>
              </c:numRef>
            </c:plus>
            <c:minus>
              <c:numRef>
                <c:f>Sheet8!$V$29:$V$31</c:f>
                <c:numCache>
                  <c:formatCode>General</c:formatCode>
                  <c:ptCount val="3"/>
                  <c:pt idx="0">
                    <c:v>5.9254897876042691E-2</c:v>
                  </c:pt>
                  <c:pt idx="1">
                    <c:v>0.31867480533967646</c:v>
                  </c:pt>
                  <c:pt idx="2">
                    <c:v>0.66314263656296835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Sheet8!$T$29:$T$31</c:f>
              <c:strCache>
                <c:ptCount val="3"/>
                <c:pt idx="0">
                  <c:v>pCMV6KN </c:v>
                </c:pt>
                <c:pt idx="1">
                  <c:v>ENST00000389093</c:v>
                </c:pt>
                <c:pt idx="2">
                  <c:v>ENST00000568883 </c:v>
                </c:pt>
              </c:strCache>
            </c:strRef>
          </c:cat>
          <c:val>
            <c:numRef>
              <c:f>Sheet8!$U$29:$U$31</c:f>
              <c:numCache>
                <c:formatCode>General</c:formatCode>
                <c:ptCount val="3"/>
                <c:pt idx="0">
                  <c:v>1.0036276968780291</c:v>
                </c:pt>
                <c:pt idx="1">
                  <c:v>1.8966000913395422</c:v>
                </c:pt>
                <c:pt idx="2">
                  <c:v>3.1698837665408681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873-40E8-B823-8620A04169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7"/>
        <c:axId val="546383096"/>
        <c:axId val="546387360"/>
      </c:barChart>
      <c:catAx>
        <c:axId val="546383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546387360"/>
        <c:crosses val="autoZero"/>
        <c:auto val="1"/>
        <c:lblAlgn val="ctr"/>
        <c:lblOffset val="100"/>
        <c:noMultiLvlLbl val="0"/>
      </c:catAx>
      <c:valAx>
        <c:axId val="54638736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 smtClean="0"/>
                  <a:t>RQ mean</a:t>
                </a:r>
                <a:endParaRPr lang="en-GB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v-S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546383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FFFFFF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sv-SE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SNAI2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Sheet5!$U$1</c:f>
              <c:strCache>
                <c:ptCount val="1"/>
                <c:pt idx="0">
                  <c:v>RQ Mean</c:v>
                </c:pt>
              </c:strCache>
            </c:strRef>
          </c:tx>
          <c:spPr>
            <a:solidFill>
              <a:srgbClr val="FFFFFF">
                <a:lumMod val="50000"/>
              </a:srgbClr>
            </a:solidFill>
            <a:ln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0000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E3F-45B2-B78A-E70EC9CA635F}"/>
              </c:ext>
            </c:extLst>
          </c:dPt>
          <c:dPt>
            <c:idx val="2"/>
            <c:invertIfNegative val="0"/>
            <c:bubble3D val="0"/>
            <c:spPr>
              <a:solidFill>
                <a:srgbClr val="EEECE1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E3F-45B2-B78A-E70EC9CA635F}"/>
              </c:ext>
            </c:extLst>
          </c:dPt>
          <c:dPt>
            <c:idx val="3"/>
            <c:invertIfNegative val="0"/>
            <c:bubble3D val="0"/>
            <c:spPr>
              <a:solidFill>
                <a:sysClr val="window" lastClr="FFFFFF">
                  <a:lumMod val="50000"/>
                </a:sysClr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E3F-45B2-B78A-E70EC9CA635F}"/>
              </c:ext>
            </c:extLst>
          </c:dPt>
          <c:dPt>
            <c:idx val="6"/>
            <c:invertIfNegative val="0"/>
            <c:bubble3D val="0"/>
            <c:spPr>
              <a:solidFill>
                <a:srgbClr val="000000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E3F-45B2-B78A-E70EC9CA635F}"/>
              </c:ext>
            </c:extLst>
          </c:dPt>
          <c:dPt>
            <c:idx val="9"/>
            <c:invertIfNegative val="0"/>
            <c:bubble3D val="0"/>
            <c:spPr>
              <a:solidFill>
                <a:srgbClr val="000000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E3F-45B2-B78A-E70EC9CA635F}"/>
              </c:ext>
            </c:extLst>
          </c:dPt>
          <c:errBars>
            <c:errBarType val="both"/>
            <c:errValType val="cust"/>
            <c:noEndCap val="0"/>
            <c:plus>
              <c:numRef>
                <c:f>Sheet5!$V$2:$V$4</c:f>
                <c:numCache>
                  <c:formatCode>General</c:formatCode>
                  <c:ptCount val="3"/>
                  <c:pt idx="0">
                    <c:v>8.9516355136700435E-2</c:v>
                  </c:pt>
                  <c:pt idx="1">
                    <c:v>0.20603682030620238</c:v>
                  </c:pt>
                  <c:pt idx="2">
                    <c:v>6.4929523839212092E-2</c:v>
                  </c:pt>
                </c:numCache>
              </c:numRef>
            </c:plus>
            <c:minus>
              <c:numRef>
                <c:f>Sheet5!$V$2:$V$4</c:f>
                <c:numCache>
                  <c:formatCode>General</c:formatCode>
                  <c:ptCount val="3"/>
                  <c:pt idx="0">
                    <c:v>8.9516355136700435E-2</c:v>
                  </c:pt>
                  <c:pt idx="1">
                    <c:v>0.20603682030620238</c:v>
                  </c:pt>
                  <c:pt idx="2">
                    <c:v>6.4929523839212092E-2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Sheet5!$T$2:$T$4</c:f>
              <c:strCache>
                <c:ptCount val="3"/>
                <c:pt idx="0">
                  <c:v>pCMV6KN </c:v>
                </c:pt>
                <c:pt idx="1">
                  <c:v>ENST00000389093</c:v>
                </c:pt>
                <c:pt idx="2">
                  <c:v>ENST00000568883 </c:v>
                </c:pt>
              </c:strCache>
            </c:strRef>
          </c:cat>
          <c:val>
            <c:numRef>
              <c:f>Sheet5!$U$2:$U$4</c:f>
              <c:numCache>
                <c:formatCode>General</c:formatCode>
                <c:ptCount val="3"/>
                <c:pt idx="0">
                  <c:v>1.0075400729181982</c:v>
                </c:pt>
                <c:pt idx="1">
                  <c:v>1.153483467240241</c:v>
                </c:pt>
                <c:pt idx="2">
                  <c:v>1.3808803464243837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E3F-45B2-B78A-E70EC9CA63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7"/>
        <c:axId val="546383096"/>
        <c:axId val="546387360"/>
      </c:barChart>
      <c:catAx>
        <c:axId val="546383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546387360"/>
        <c:crosses val="autoZero"/>
        <c:auto val="1"/>
        <c:lblAlgn val="ctr"/>
        <c:lblOffset val="100"/>
        <c:noMultiLvlLbl val="0"/>
      </c:catAx>
      <c:valAx>
        <c:axId val="54638736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 smtClean="0"/>
                  <a:t>RQ mean</a:t>
                </a:r>
                <a:endParaRPr lang="en-GB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v-S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546383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FFFFFF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sv-SE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FN1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Sheet4!$U$28</c:f>
              <c:strCache>
                <c:ptCount val="1"/>
                <c:pt idx="0">
                  <c:v>RQ Mean</c:v>
                </c:pt>
              </c:strCache>
            </c:strRef>
          </c:tx>
          <c:spPr>
            <a:solidFill>
              <a:srgbClr val="FFFFFF">
                <a:lumMod val="50000"/>
              </a:srgbClr>
            </a:solidFill>
            <a:ln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0000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A92-49CF-B9F5-DF554DD52C7C}"/>
              </c:ext>
            </c:extLst>
          </c:dPt>
          <c:dPt>
            <c:idx val="2"/>
            <c:invertIfNegative val="0"/>
            <c:bubble3D val="0"/>
            <c:spPr>
              <a:solidFill>
                <a:srgbClr val="EEECE1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92-49CF-B9F5-DF554DD52C7C}"/>
              </c:ext>
            </c:extLst>
          </c:dPt>
          <c:dPt>
            <c:idx val="3"/>
            <c:invertIfNegative val="0"/>
            <c:bubble3D val="0"/>
            <c:spPr>
              <a:solidFill>
                <a:sysClr val="window" lastClr="FFFFFF">
                  <a:lumMod val="50000"/>
                </a:sysClr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A92-49CF-B9F5-DF554DD52C7C}"/>
              </c:ext>
            </c:extLst>
          </c:dPt>
          <c:dPt>
            <c:idx val="6"/>
            <c:invertIfNegative val="0"/>
            <c:bubble3D val="0"/>
            <c:spPr>
              <a:solidFill>
                <a:srgbClr val="000000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A92-49CF-B9F5-DF554DD52C7C}"/>
              </c:ext>
            </c:extLst>
          </c:dPt>
          <c:dPt>
            <c:idx val="9"/>
            <c:invertIfNegative val="0"/>
            <c:bubble3D val="0"/>
            <c:spPr>
              <a:solidFill>
                <a:srgbClr val="000000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A92-49CF-B9F5-DF554DD52C7C}"/>
              </c:ext>
            </c:extLst>
          </c:dPt>
          <c:errBars>
            <c:errBarType val="both"/>
            <c:errValType val="cust"/>
            <c:noEndCap val="0"/>
            <c:plus>
              <c:numRef>
                <c:f>Sheet4!$V$29:$V$31</c:f>
                <c:numCache>
                  <c:formatCode>General</c:formatCode>
                  <c:ptCount val="3"/>
                  <c:pt idx="0">
                    <c:v>8.3368972017539039E-2</c:v>
                  </c:pt>
                  <c:pt idx="1">
                    <c:v>0.19234765413534627</c:v>
                  </c:pt>
                  <c:pt idx="2">
                    <c:v>5.9223676768521367E-2</c:v>
                  </c:pt>
                </c:numCache>
              </c:numRef>
            </c:plus>
            <c:minus>
              <c:numRef>
                <c:f>Sheet4!$V$29:$V$31</c:f>
                <c:numCache>
                  <c:formatCode>General</c:formatCode>
                  <c:ptCount val="3"/>
                  <c:pt idx="0">
                    <c:v>8.3368972017539039E-2</c:v>
                  </c:pt>
                  <c:pt idx="1">
                    <c:v>0.19234765413534627</c:v>
                  </c:pt>
                  <c:pt idx="2">
                    <c:v>5.9223676768521367E-2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Sheet4!$T$29:$T$31</c:f>
              <c:strCache>
                <c:ptCount val="3"/>
                <c:pt idx="0">
                  <c:v>pCMV6KN </c:v>
                </c:pt>
                <c:pt idx="1">
                  <c:v>ENST00000389093</c:v>
                </c:pt>
                <c:pt idx="2">
                  <c:v>ENST00000568883 </c:v>
                </c:pt>
              </c:strCache>
            </c:strRef>
          </c:cat>
          <c:val>
            <c:numRef>
              <c:f>Sheet4!$U$29:$U$31</c:f>
              <c:numCache>
                <c:formatCode>General</c:formatCode>
                <c:ptCount val="3"/>
                <c:pt idx="0">
                  <c:v>1.007170553740824</c:v>
                </c:pt>
                <c:pt idx="1">
                  <c:v>1.3084163076746684</c:v>
                </c:pt>
                <c:pt idx="2">
                  <c:v>1.4736932421352276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A92-49CF-B9F5-DF554DD52C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7"/>
        <c:axId val="546383096"/>
        <c:axId val="546387360"/>
      </c:barChart>
      <c:catAx>
        <c:axId val="546383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546387360"/>
        <c:crosses val="autoZero"/>
        <c:auto val="1"/>
        <c:lblAlgn val="ctr"/>
        <c:lblOffset val="100"/>
        <c:noMultiLvlLbl val="0"/>
      </c:catAx>
      <c:valAx>
        <c:axId val="54638736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 smtClean="0"/>
                  <a:t>RQ mean</a:t>
                </a:r>
                <a:endParaRPr lang="en-GB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v-S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546383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FFFFFF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sv-SE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SLC2A1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Sheet2!$U$1</c:f>
              <c:strCache>
                <c:ptCount val="1"/>
                <c:pt idx="0">
                  <c:v>RQ Mean</c:v>
                </c:pt>
              </c:strCache>
            </c:strRef>
          </c:tx>
          <c:spPr>
            <a:solidFill>
              <a:srgbClr val="FFFFFF">
                <a:lumMod val="50000"/>
              </a:srgbClr>
            </a:solidFill>
            <a:ln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0000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00C-4C55-89AC-FFEF8878F81C}"/>
              </c:ext>
            </c:extLst>
          </c:dPt>
          <c:dPt>
            <c:idx val="2"/>
            <c:invertIfNegative val="0"/>
            <c:bubble3D val="0"/>
            <c:spPr>
              <a:solidFill>
                <a:srgbClr val="EEECE1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00C-4C55-89AC-FFEF8878F81C}"/>
              </c:ext>
            </c:extLst>
          </c:dPt>
          <c:dPt>
            <c:idx val="3"/>
            <c:invertIfNegative val="0"/>
            <c:bubble3D val="0"/>
            <c:spPr>
              <a:solidFill>
                <a:sysClr val="window" lastClr="FFFFFF">
                  <a:lumMod val="50000"/>
                </a:sysClr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00C-4C55-89AC-FFEF8878F81C}"/>
              </c:ext>
            </c:extLst>
          </c:dPt>
          <c:dPt>
            <c:idx val="6"/>
            <c:invertIfNegative val="0"/>
            <c:bubble3D val="0"/>
            <c:spPr>
              <a:solidFill>
                <a:srgbClr val="000000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00C-4C55-89AC-FFEF8878F81C}"/>
              </c:ext>
            </c:extLst>
          </c:dPt>
          <c:dPt>
            <c:idx val="9"/>
            <c:invertIfNegative val="0"/>
            <c:bubble3D val="0"/>
            <c:spPr>
              <a:solidFill>
                <a:srgbClr val="000000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000C-4C55-89AC-FFEF8878F81C}"/>
              </c:ext>
            </c:extLst>
          </c:dPt>
          <c:errBars>
            <c:errBarType val="both"/>
            <c:errValType val="cust"/>
            <c:noEndCap val="0"/>
            <c:plus>
              <c:numRef>
                <c:f>Sheet2!$V$2:$V$4</c:f>
                <c:numCache>
                  <c:formatCode>General</c:formatCode>
                  <c:ptCount val="3"/>
                  <c:pt idx="0">
                    <c:v>2.8523373714378877E-2</c:v>
                  </c:pt>
                  <c:pt idx="1">
                    <c:v>1.149536383397594E-2</c:v>
                  </c:pt>
                  <c:pt idx="2">
                    <c:v>0.15103538123409749</c:v>
                  </c:pt>
                </c:numCache>
              </c:numRef>
            </c:plus>
            <c:minus>
              <c:numRef>
                <c:f>Sheet2!$V$2:$V$4</c:f>
                <c:numCache>
                  <c:formatCode>General</c:formatCode>
                  <c:ptCount val="3"/>
                  <c:pt idx="0">
                    <c:v>2.8523373714378877E-2</c:v>
                  </c:pt>
                  <c:pt idx="1">
                    <c:v>1.149536383397594E-2</c:v>
                  </c:pt>
                  <c:pt idx="2">
                    <c:v>0.15103538123409749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Sheet2!$T$2:$T$4</c:f>
              <c:strCache>
                <c:ptCount val="3"/>
                <c:pt idx="0">
                  <c:v>pCMV6KN </c:v>
                </c:pt>
                <c:pt idx="1">
                  <c:v>ENST00000389093</c:v>
                </c:pt>
                <c:pt idx="2">
                  <c:v>ENST00000568883 </c:v>
                </c:pt>
              </c:strCache>
            </c:strRef>
          </c:cat>
          <c:val>
            <c:numRef>
              <c:f>Sheet2!$U$2:$U$4</c:f>
              <c:numCache>
                <c:formatCode>General</c:formatCode>
                <c:ptCount val="3"/>
                <c:pt idx="0">
                  <c:v>1.0008197110074049</c:v>
                </c:pt>
                <c:pt idx="1">
                  <c:v>1.5863776713059765</c:v>
                </c:pt>
                <c:pt idx="2">
                  <c:v>2.5618702825563209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00C-4C55-89AC-FFEF8878F8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7"/>
        <c:axId val="546383096"/>
        <c:axId val="546387360"/>
      </c:barChart>
      <c:catAx>
        <c:axId val="546383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546387360"/>
        <c:crosses val="autoZero"/>
        <c:auto val="1"/>
        <c:lblAlgn val="ctr"/>
        <c:lblOffset val="100"/>
        <c:noMultiLvlLbl val="0"/>
      </c:catAx>
      <c:valAx>
        <c:axId val="54638736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 smtClean="0"/>
                  <a:t>RQ mean</a:t>
                </a:r>
                <a:endParaRPr lang="en-GB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v-S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546383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FFFFFF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sv-SE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PDK1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Sheet2!$U$28</c:f>
              <c:strCache>
                <c:ptCount val="1"/>
                <c:pt idx="0">
                  <c:v>RQ Mean</c:v>
                </c:pt>
              </c:strCache>
            </c:strRef>
          </c:tx>
          <c:spPr>
            <a:solidFill>
              <a:srgbClr val="FFFFFF">
                <a:lumMod val="50000"/>
              </a:srgbClr>
            </a:solidFill>
            <a:ln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0000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F02-4BD8-8B81-7FF4B407D029}"/>
              </c:ext>
            </c:extLst>
          </c:dPt>
          <c:dPt>
            <c:idx val="2"/>
            <c:invertIfNegative val="0"/>
            <c:bubble3D val="0"/>
            <c:spPr>
              <a:solidFill>
                <a:srgbClr val="EEECE1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F02-4BD8-8B81-7FF4B407D029}"/>
              </c:ext>
            </c:extLst>
          </c:dPt>
          <c:dPt>
            <c:idx val="3"/>
            <c:invertIfNegative val="0"/>
            <c:bubble3D val="0"/>
            <c:spPr>
              <a:solidFill>
                <a:sysClr val="window" lastClr="FFFFFF">
                  <a:lumMod val="50000"/>
                </a:sysClr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F02-4BD8-8B81-7FF4B407D029}"/>
              </c:ext>
            </c:extLst>
          </c:dPt>
          <c:dPt>
            <c:idx val="6"/>
            <c:invertIfNegative val="0"/>
            <c:bubble3D val="0"/>
            <c:spPr>
              <a:solidFill>
                <a:srgbClr val="000000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F02-4BD8-8B81-7FF4B407D029}"/>
              </c:ext>
            </c:extLst>
          </c:dPt>
          <c:dPt>
            <c:idx val="9"/>
            <c:invertIfNegative val="0"/>
            <c:bubble3D val="0"/>
            <c:spPr>
              <a:solidFill>
                <a:srgbClr val="000000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F02-4BD8-8B81-7FF4B407D029}"/>
              </c:ext>
            </c:extLst>
          </c:dPt>
          <c:errBars>
            <c:errBarType val="both"/>
            <c:errValType val="cust"/>
            <c:noEndCap val="0"/>
            <c:plus>
              <c:numRef>
                <c:f>Sheet2!$V$29:$V$31</c:f>
                <c:numCache>
                  <c:formatCode>General</c:formatCode>
                  <c:ptCount val="3"/>
                  <c:pt idx="0">
                    <c:v>3.1209227541041797E-2</c:v>
                  </c:pt>
                  <c:pt idx="1">
                    <c:v>9.2997626400085298E-2</c:v>
                  </c:pt>
                  <c:pt idx="2">
                    <c:v>5.00035190162346E-2</c:v>
                  </c:pt>
                </c:numCache>
              </c:numRef>
            </c:plus>
            <c:minus>
              <c:numRef>
                <c:f>Sheet2!$V$29:$V$31</c:f>
                <c:numCache>
                  <c:formatCode>General</c:formatCode>
                  <c:ptCount val="3"/>
                  <c:pt idx="0">
                    <c:v>3.1209227541041797E-2</c:v>
                  </c:pt>
                  <c:pt idx="1">
                    <c:v>9.2997626400085298E-2</c:v>
                  </c:pt>
                  <c:pt idx="2">
                    <c:v>5.00035190162346E-2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Sheet2!$T$29:$T$31</c:f>
              <c:strCache>
                <c:ptCount val="3"/>
                <c:pt idx="0">
                  <c:v>pCMV6KN </c:v>
                </c:pt>
                <c:pt idx="1">
                  <c:v>ENST00000389093</c:v>
                </c:pt>
                <c:pt idx="2">
                  <c:v>ENST00000568883 </c:v>
                </c:pt>
              </c:strCache>
            </c:strRef>
          </c:cat>
          <c:val>
            <c:numRef>
              <c:f>Sheet2!$U$29:$U$31</c:f>
              <c:numCache>
                <c:formatCode>General</c:formatCode>
                <c:ptCount val="3"/>
                <c:pt idx="0">
                  <c:v>1.0009920457412578</c:v>
                </c:pt>
                <c:pt idx="1">
                  <c:v>1.2287597186772705</c:v>
                </c:pt>
                <c:pt idx="2">
                  <c:v>1.8518543951242161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F02-4BD8-8B81-7FF4B407D0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7"/>
        <c:axId val="546383096"/>
        <c:axId val="546387360"/>
      </c:barChart>
      <c:catAx>
        <c:axId val="546383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546387360"/>
        <c:crosses val="autoZero"/>
        <c:auto val="1"/>
        <c:lblAlgn val="ctr"/>
        <c:lblOffset val="100"/>
        <c:noMultiLvlLbl val="0"/>
      </c:catAx>
      <c:valAx>
        <c:axId val="54638736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 smtClean="0"/>
                  <a:t>RQ mean</a:t>
                </a:r>
                <a:endParaRPr lang="en-GB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v-S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546383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FFFFFF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sv-SE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 smtClean="0"/>
              <a:t>SREBF1</a:t>
            </a:r>
            <a:endParaRPr lang="en-GB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FFFF">
                <a:lumMod val="50000"/>
              </a:srgbClr>
            </a:solidFill>
            <a:ln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0000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FB4-4C14-A493-5468584F4D08}"/>
              </c:ext>
            </c:extLst>
          </c:dPt>
          <c:dPt>
            <c:idx val="2"/>
            <c:invertIfNegative val="0"/>
            <c:bubble3D val="0"/>
            <c:spPr>
              <a:solidFill>
                <a:srgbClr val="EEECE1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FB4-4C14-A493-5468584F4D08}"/>
              </c:ext>
            </c:extLst>
          </c:dPt>
          <c:dPt>
            <c:idx val="3"/>
            <c:invertIfNegative val="0"/>
            <c:bubble3D val="0"/>
            <c:spPr>
              <a:solidFill>
                <a:sysClr val="window" lastClr="FFFFFF">
                  <a:lumMod val="50000"/>
                </a:sysClr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FB4-4C14-A493-5468584F4D08}"/>
              </c:ext>
            </c:extLst>
          </c:dPt>
          <c:dPt>
            <c:idx val="6"/>
            <c:invertIfNegative val="0"/>
            <c:bubble3D val="0"/>
            <c:spPr>
              <a:solidFill>
                <a:srgbClr val="000000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FB4-4C14-A493-5468584F4D08}"/>
              </c:ext>
            </c:extLst>
          </c:dPt>
          <c:dPt>
            <c:idx val="9"/>
            <c:invertIfNegative val="0"/>
            <c:bubble3D val="0"/>
            <c:spPr>
              <a:solidFill>
                <a:srgbClr val="000000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FB4-4C14-A493-5468584F4D08}"/>
              </c:ext>
            </c:extLst>
          </c:dPt>
          <c:errBars>
            <c:errBarType val="both"/>
            <c:errValType val="cust"/>
            <c:noEndCap val="0"/>
            <c:plus>
              <c:numRef>
                <c:f>Srebf1!$V$2:$V$4</c:f>
                <c:numCache>
                  <c:formatCode>General</c:formatCode>
                  <c:ptCount val="3"/>
                  <c:pt idx="0">
                    <c:v>0.13379386678651486</c:v>
                  </c:pt>
                  <c:pt idx="1">
                    <c:v>2.1506459867724956</c:v>
                  </c:pt>
                  <c:pt idx="2">
                    <c:v>1.022885969905033</c:v>
                  </c:pt>
                </c:numCache>
              </c:numRef>
            </c:plus>
            <c:minus>
              <c:numRef>
                <c:f>Srebf1!$V$2:$V$4</c:f>
                <c:numCache>
                  <c:formatCode>General</c:formatCode>
                  <c:ptCount val="3"/>
                  <c:pt idx="0">
                    <c:v>0.13379386678651486</c:v>
                  </c:pt>
                  <c:pt idx="1">
                    <c:v>2.1506459867724956</c:v>
                  </c:pt>
                  <c:pt idx="2">
                    <c:v>1.022885969905033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Srebf1!$T$2:$T$4</c:f>
              <c:strCache>
                <c:ptCount val="3"/>
                <c:pt idx="0">
                  <c:v>pCMV6KN </c:v>
                </c:pt>
                <c:pt idx="1">
                  <c:v>ENST00000389093</c:v>
                </c:pt>
                <c:pt idx="2">
                  <c:v>ENST00000568883 </c:v>
                </c:pt>
              </c:strCache>
            </c:strRef>
          </c:cat>
          <c:val>
            <c:numRef>
              <c:f>Srebf1!$U$2:$U$4</c:f>
              <c:numCache>
                <c:formatCode>General</c:formatCode>
                <c:ptCount val="3"/>
                <c:pt idx="0">
                  <c:v>1.0178434735931547</c:v>
                </c:pt>
                <c:pt idx="1">
                  <c:v>5.8754588716290925</c:v>
                </c:pt>
                <c:pt idx="2">
                  <c:v>4.9773099452830145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FB4-4C14-A493-5468584F4D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7"/>
        <c:axId val="546383096"/>
        <c:axId val="546387360"/>
      </c:barChart>
      <c:catAx>
        <c:axId val="546383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546387360"/>
        <c:crosses val="autoZero"/>
        <c:auto val="1"/>
        <c:lblAlgn val="ctr"/>
        <c:lblOffset val="100"/>
        <c:noMultiLvlLbl val="0"/>
      </c:catAx>
      <c:valAx>
        <c:axId val="54638736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 smtClean="0"/>
                  <a:t>RQ mean</a:t>
                </a:r>
                <a:endParaRPr lang="en-GB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v-S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546383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FFFFFF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sv-SE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66E542-5FD3-4156-9638-A619043A4F4A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1A97C423-014F-4386-8EB9-1500A4B6EFFA}">
      <dgm:prSet phldrT="[Text]"/>
      <dgm:spPr/>
      <dgm:t>
        <a:bodyPr/>
        <a:lstStyle/>
        <a:p>
          <a:endParaRPr lang="en-US" dirty="0"/>
        </a:p>
      </dgm:t>
    </dgm:pt>
    <dgm:pt modelId="{EED1274C-F885-4D27-AA0C-DCC0F53BCAE8}" type="parTrans" cxnId="{0D5E9B20-3287-4228-80BD-6B58B36DF36D}">
      <dgm:prSet/>
      <dgm:spPr/>
      <dgm:t>
        <a:bodyPr/>
        <a:lstStyle/>
        <a:p>
          <a:endParaRPr lang="en-US"/>
        </a:p>
      </dgm:t>
    </dgm:pt>
    <dgm:pt modelId="{B7555A4F-2E36-42B0-9686-30775F39708C}" type="sibTrans" cxnId="{0D5E9B20-3287-4228-80BD-6B58B36DF36D}">
      <dgm:prSet/>
      <dgm:spPr/>
      <dgm:t>
        <a:bodyPr/>
        <a:lstStyle/>
        <a:p>
          <a:endParaRPr lang="en-US"/>
        </a:p>
      </dgm:t>
    </dgm:pt>
    <dgm:pt modelId="{D7A8537E-E23D-4553-9465-6463A1814366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Reagent lots</a:t>
          </a:r>
          <a:endParaRPr lang="en-US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37098C5-D50C-4314-84D2-7ED0E206442B}" type="sibTrans" cxnId="{7BAE5162-A467-47CC-AA39-4F748ADD0552}">
      <dgm:prSet/>
      <dgm:spPr/>
      <dgm:t>
        <a:bodyPr/>
        <a:lstStyle/>
        <a:p>
          <a:endParaRPr lang="en-US"/>
        </a:p>
      </dgm:t>
    </dgm:pt>
    <dgm:pt modelId="{50A50A7F-0EEA-4529-A8DC-1065B6F2C05D}" type="parTrans" cxnId="{7BAE5162-A467-47CC-AA39-4F748ADD0552}">
      <dgm:prSet/>
      <dgm:spPr/>
      <dgm:t>
        <a:bodyPr/>
        <a:lstStyle/>
        <a:p>
          <a:endParaRPr lang="en-US"/>
        </a:p>
      </dgm:t>
    </dgm:pt>
    <dgm:pt modelId="{7D70A89C-0F95-4DDF-8F7C-3FBC26429A04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Handlers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4DE8706-53DC-4FEC-BB82-477FBB39E68A}" type="sibTrans" cxnId="{0D7263A3-B16A-45BE-B489-37322858FD66}">
      <dgm:prSet/>
      <dgm:spPr/>
      <dgm:t>
        <a:bodyPr/>
        <a:lstStyle/>
        <a:p>
          <a:endParaRPr lang="en-US"/>
        </a:p>
      </dgm:t>
    </dgm:pt>
    <dgm:pt modelId="{54CC4BDB-303B-41F0-A3F9-CBDB279AE741}" type="parTrans" cxnId="{0D7263A3-B16A-45BE-B489-37322858FD66}">
      <dgm:prSet/>
      <dgm:spPr/>
      <dgm:t>
        <a:bodyPr/>
        <a:lstStyle/>
        <a:p>
          <a:endParaRPr lang="en-US"/>
        </a:p>
      </dgm:t>
    </dgm:pt>
    <dgm:pt modelId="{59340B07-55D8-421D-A648-495290CB7507}" type="pres">
      <dgm:prSet presAssocID="{7F66E542-5FD3-4156-9638-A619043A4F4A}" presName="arrowDiagram" presStyleCnt="0">
        <dgm:presLayoutVars>
          <dgm:chMax val="5"/>
          <dgm:dir/>
          <dgm:resizeHandles val="exact"/>
        </dgm:presLayoutVars>
      </dgm:prSet>
      <dgm:spPr/>
    </dgm:pt>
    <dgm:pt modelId="{76C56894-FCDA-4FCE-9EE8-585D77FDA9A7}" type="pres">
      <dgm:prSet presAssocID="{7F66E542-5FD3-4156-9638-A619043A4F4A}" presName="arrow" presStyleLbl="bgShp" presStyleIdx="0" presStyleCnt="1" custAng="10635743" custScaleX="100000" custScaleY="74393" custLinFactNeighborX="-62823" custLinFactNeighborY="-25537"/>
      <dgm:spPr/>
    </dgm:pt>
    <dgm:pt modelId="{BD51893E-DA98-4DA2-8DA5-D1B9BA67C3AC}" type="pres">
      <dgm:prSet presAssocID="{7F66E542-5FD3-4156-9638-A619043A4F4A}" presName="arrowDiagram3" presStyleCnt="0"/>
      <dgm:spPr/>
    </dgm:pt>
    <dgm:pt modelId="{7FA6E7A5-27D4-4EC9-A3B3-2EB7998B81F9}" type="pres">
      <dgm:prSet presAssocID="{7D70A89C-0F95-4DDF-8F7C-3FBC26429A04}" presName="bullet3a" presStyleLbl="node1" presStyleIdx="0" presStyleCnt="3" custScaleX="148127" custScaleY="141477" custLinFactX="1200000" custLinFactY="-600000" custLinFactNeighborX="1237253" custLinFactNeighborY="-673646"/>
      <dgm:spPr/>
    </dgm:pt>
    <dgm:pt modelId="{9B7A52F5-408D-4760-8652-123CA78DE7F4}" type="pres">
      <dgm:prSet presAssocID="{7D70A89C-0F95-4DDF-8F7C-3FBC26429A04}" presName="textBox3a" presStyleLbl="revTx" presStyleIdx="0" presStyleCnt="3" custLinFactX="100000" custLinFactY="-100000" custLinFactNeighborX="193069" custLinFactNeighborY="-11660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A35BF5-3781-482C-B583-6BEA361E64E3}" type="pres">
      <dgm:prSet presAssocID="{D7A8537E-E23D-4553-9465-6463A1814366}" presName="bullet3b" presStyleLbl="node1" presStyleIdx="1" presStyleCnt="3" custScaleX="137527" custScaleY="137583" custLinFactX="221456" custLinFactY="-100000" custLinFactNeighborX="300000" custLinFactNeighborY="-141096"/>
      <dgm:spPr/>
    </dgm:pt>
    <dgm:pt modelId="{D7113A0A-589F-4660-9E52-6173D9469989}" type="pres">
      <dgm:prSet presAssocID="{D7A8537E-E23D-4553-9465-6463A1814366}" presName="textBox3b" presStyleLbl="revTx" presStyleIdx="1" presStyleCnt="3" custScaleX="151846" custLinFactX="32410" custLinFactNeighborX="100000" custLinFactNeighborY="-430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6A98AA-6BC2-4199-B4BA-8B16765834C9}" type="pres">
      <dgm:prSet presAssocID="{1A97C423-014F-4386-8EB9-1500A4B6EFFA}" presName="bullet3c" presStyleLbl="node1" presStyleIdx="2" presStyleCnt="3" custScaleX="161330" custScaleY="164723" custLinFactX="-200000" custLinFactY="2558" custLinFactNeighborX="-244986" custLinFactNeighborY="100000"/>
      <dgm:spPr/>
    </dgm:pt>
    <dgm:pt modelId="{87F2E767-AE6A-4B0C-B271-3A81861DE2D7}" type="pres">
      <dgm:prSet presAssocID="{1A97C423-014F-4386-8EB9-1500A4B6EFFA}" presName="textBox3c" presStyleLbl="revTx" presStyleIdx="2" presStyleCnt="3" custLinFactNeighborX="20327" custLinFactNeighborY="-306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BAE5162-A467-47CC-AA39-4F748ADD0552}" srcId="{7F66E542-5FD3-4156-9638-A619043A4F4A}" destId="{D7A8537E-E23D-4553-9465-6463A1814366}" srcOrd="1" destOrd="0" parTransId="{50A50A7F-0EEA-4529-A8DC-1065B6F2C05D}" sibTransId="{C37098C5-D50C-4314-84D2-7ED0E206442B}"/>
    <dgm:cxn modelId="{0CA98E6F-CBEB-4E7E-9FC3-70ABB489CE40}" type="presOf" srcId="{D7A8537E-E23D-4553-9465-6463A1814366}" destId="{D7113A0A-589F-4660-9E52-6173D9469989}" srcOrd="0" destOrd="0" presId="urn:microsoft.com/office/officeart/2005/8/layout/arrow2"/>
    <dgm:cxn modelId="{6A61B9DB-C305-4638-B2F5-EBDB2806BF0C}" type="presOf" srcId="{7F66E542-5FD3-4156-9638-A619043A4F4A}" destId="{59340B07-55D8-421D-A648-495290CB7507}" srcOrd="0" destOrd="0" presId="urn:microsoft.com/office/officeart/2005/8/layout/arrow2"/>
    <dgm:cxn modelId="{0D5E9B20-3287-4228-80BD-6B58B36DF36D}" srcId="{7F66E542-5FD3-4156-9638-A619043A4F4A}" destId="{1A97C423-014F-4386-8EB9-1500A4B6EFFA}" srcOrd="2" destOrd="0" parTransId="{EED1274C-F885-4D27-AA0C-DCC0F53BCAE8}" sibTransId="{B7555A4F-2E36-42B0-9686-30775F39708C}"/>
    <dgm:cxn modelId="{0D7263A3-B16A-45BE-B489-37322858FD66}" srcId="{7F66E542-5FD3-4156-9638-A619043A4F4A}" destId="{7D70A89C-0F95-4DDF-8F7C-3FBC26429A04}" srcOrd="0" destOrd="0" parTransId="{54CC4BDB-303B-41F0-A3F9-CBDB279AE741}" sibTransId="{D4DE8706-53DC-4FEC-BB82-477FBB39E68A}"/>
    <dgm:cxn modelId="{32EC34AB-4B26-4EA4-9AAB-4DF9AEAC7B4A}" type="presOf" srcId="{1A97C423-014F-4386-8EB9-1500A4B6EFFA}" destId="{87F2E767-AE6A-4B0C-B271-3A81861DE2D7}" srcOrd="0" destOrd="0" presId="urn:microsoft.com/office/officeart/2005/8/layout/arrow2"/>
    <dgm:cxn modelId="{B48D003F-C87A-4F54-8F9E-4F17455A015F}" type="presOf" srcId="{7D70A89C-0F95-4DDF-8F7C-3FBC26429A04}" destId="{9B7A52F5-408D-4760-8652-123CA78DE7F4}" srcOrd="0" destOrd="0" presId="urn:microsoft.com/office/officeart/2005/8/layout/arrow2"/>
    <dgm:cxn modelId="{C7158BB7-C60F-4F04-84A1-F458573F44B5}" type="presParOf" srcId="{59340B07-55D8-421D-A648-495290CB7507}" destId="{76C56894-FCDA-4FCE-9EE8-585D77FDA9A7}" srcOrd="0" destOrd="0" presId="urn:microsoft.com/office/officeart/2005/8/layout/arrow2"/>
    <dgm:cxn modelId="{A0CEDCE4-F009-40E8-B2AB-83683FEB0710}" type="presParOf" srcId="{59340B07-55D8-421D-A648-495290CB7507}" destId="{BD51893E-DA98-4DA2-8DA5-D1B9BA67C3AC}" srcOrd="1" destOrd="0" presId="urn:microsoft.com/office/officeart/2005/8/layout/arrow2"/>
    <dgm:cxn modelId="{F95CD52A-E393-4069-9A1B-AAA130F69598}" type="presParOf" srcId="{BD51893E-DA98-4DA2-8DA5-D1B9BA67C3AC}" destId="{7FA6E7A5-27D4-4EC9-A3B3-2EB7998B81F9}" srcOrd="0" destOrd="0" presId="urn:microsoft.com/office/officeart/2005/8/layout/arrow2"/>
    <dgm:cxn modelId="{4D125803-5FB1-455F-AF1D-732C72100AF9}" type="presParOf" srcId="{BD51893E-DA98-4DA2-8DA5-D1B9BA67C3AC}" destId="{9B7A52F5-408D-4760-8652-123CA78DE7F4}" srcOrd="1" destOrd="0" presId="urn:microsoft.com/office/officeart/2005/8/layout/arrow2"/>
    <dgm:cxn modelId="{89952DDF-F938-45DE-B80A-9BDEFA00F40B}" type="presParOf" srcId="{BD51893E-DA98-4DA2-8DA5-D1B9BA67C3AC}" destId="{4BA35BF5-3781-482C-B583-6BEA361E64E3}" srcOrd="2" destOrd="0" presId="urn:microsoft.com/office/officeart/2005/8/layout/arrow2"/>
    <dgm:cxn modelId="{0EC72552-AFCD-460C-AB14-2B2A4C92D1F6}" type="presParOf" srcId="{BD51893E-DA98-4DA2-8DA5-D1B9BA67C3AC}" destId="{D7113A0A-589F-4660-9E52-6173D9469989}" srcOrd="3" destOrd="0" presId="urn:microsoft.com/office/officeart/2005/8/layout/arrow2"/>
    <dgm:cxn modelId="{6D5E681C-CC62-40D5-9120-26D6E69940E2}" type="presParOf" srcId="{BD51893E-DA98-4DA2-8DA5-D1B9BA67C3AC}" destId="{266A98AA-6BC2-4199-B4BA-8B16765834C9}" srcOrd="4" destOrd="0" presId="urn:microsoft.com/office/officeart/2005/8/layout/arrow2"/>
    <dgm:cxn modelId="{F1606DD2-6E42-4DF2-841E-B20103E21E90}" type="presParOf" srcId="{BD51893E-DA98-4DA2-8DA5-D1B9BA67C3AC}" destId="{87F2E767-AE6A-4B0C-B271-3A81861DE2D7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C56894-FCDA-4FCE-9EE8-585D77FDA9A7}">
      <dsp:nvSpPr>
        <dsp:cNvPr id="0" name=""/>
        <dsp:cNvSpPr/>
      </dsp:nvSpPr>
      <dsp:spPr>
        <a:xfrm rot="10635743">
          <a:off x="0" y="-161329"/>
          <a:ext cx="6681291" cy="3106508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A6E7A5-27D4-4EC9-A3B3-2EB7998B81F9}">
      <dsp:nvSpPr>
        <dsp:cNvPr id="0" name=""/>
        <dsp:cNvSpPr/>
      </dsp:nvSpPr>
      <dsp:spPr>
        <a:xfrm>
          <a:off x="5040561" y="911399"/>
          <a:ext cx="257316" cy="2457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7A52F5-408D-4760-8652-123CA78DE7F4}">
      <dsp:nvSpPr>
        <dsp:cNvPr id="0" name=""/>
        <dsp:cNvSpPr/>
      </dsp:nvSpPr>
      <dsp:spPr>
        <a:xfrm>
          <a:off x="5124550" y="632770"/>
          <a:ext cx="1556740" cy="1206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047" tIns="0" rIns="0" bIns="0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Handlers</a:t>
          </a:r>
          <a:endParaRPr lang="en-US" sz="2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124550" y="632770"/>
        <a:ext cx="1556740" cy="1206808"/>
      </dsp:txXfrm>
    </dsp:sp>
    <dsp:sp modelId="{4BA35BF5-3781-482C-B583-6BEA361E64E3}">
      <dsp:nvSpPr>
        <dsp:cNvPr id="0" name=""/>
        <dsp:cNvSpPr/>
      </dsp:nvSpPr>
      <dsp:spPr>
        <a:xfrm>
          <a:off x="3960438" y="1208835"/>
          <a:ext cx="431863" cy="4320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113A0A-589F-4660-9E52-6173D9469989}">
      <dsp:nvSpPr>
        <dsp:cNvPr id="0" name=""/>
        <dsp:cNvSpPr/>
      </dsp:nvSpPr>
      <dsp:spPr>
        <a:xfrm>
          <a:off x="4246420" y="1204142"/>
          <a:ext cx="2434865" cy="2271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393" tIns="0" rIns="0" bIns="0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Reagent lots</a:t>
          </a:r>
          <a:endParaRPr lang="en-US" sz="29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246420" y="1204142"/>
        <a:ext cx="2434865" cy="2271638"/>
      </dsp:txXfrm>
    </dsp:sp>
    <dsp:sp modelId="{266A98AA-6BC2-4199-B4BA-8B16765834C9}">
      <dsp:nvSpPr>
        <dsp:cNvPr id="0" name=""/>
        <dsp:cNvSpPr/>
      </dsp:nvSpPr>
      <dsp:spPr>
        <a:xfrm>
          <a:off x="2160240" y="1639110"/>
          <a:ext cx="700630" cy="7153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2E767-AE6A-4B0C-B271-3A81861DE2D7}">
      <dsp:nvSpPr>
        <dsp:cNvPr id="0" name=""/>
        <dsp:cNvSpPr/>
      </dsp:nvSpPr>
      <dsp:spPr>
        <a:xfrm>
          <a:off x="4769003" y="661270"/>
          <a:ext cx="1603509" cy="2902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0118" tIns="0" rIns="0" bIns="0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 dirty="0"/>
        </a:p>
      </dsp:txBody>
      <dsp:txXfrm>
        <a:off x="4769003" y="661270"/>
        <a:ext cx="1603509" cy="29021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F5093-1BAC-4219-99BD-4AE2135758BB}" type="datetimeFigureOut">
              <a:rPr lang="en-US" smtClean="0"/>
              <a:pPr/>
              <a:t>2/20/2020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4F9C7-16AC-4655-B0DA-DCEB18BE1E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667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4F9C7-16AC-4655-B0DA-DCEB18BE1E6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317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altLang="zh-CN" dirty="0" smtClean="0"/>
              <a:t>Bladder sample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4F9C7-16AC-4655-B0DA-DCEB18BE1E65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57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B98E5-D66D-9B4F-88E4-9A1EDF31C5AA}" type="slidenum">
              <a:rPr lang="sv-SE" smtClean="0"/>
              <a:pPr/>
              <a:t>29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09071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B98E5-D66D-9B4F-88E4-9A1EDF31C5AA}" type="slidenum">
              <a:rPr lang="sv-SE" smtClean="0"/>
              <a:pPr/>
              <a:t>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54815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4F9C7-16AC-4655-B0DA-DCEB18BE1E65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985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B98E5-D66D-9B4F-88E4-9A1EDF31C5AA}" type="slidenum">
              <a:rPr lang="sv-SE" smtClean="0"/>
              <a:pPr/>
              <a:t>50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16045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B98E5-D66D-9B4F-88E4-9A1EDF31C5AA}" type="slidenum">
              <a:rPr lang="sv-SE" smtClean="0"/>
              <a:pPr/>
              <a:t>53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80996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4000" b="0">
                <a:latin typeface="Century Gothic" panose="020B0502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11840" y="6315122"/>
            <a:ext cx="2844800" cy="365125"/>
          </a:xfrm>
        </p:spPr>
        <p:txBody>
          <a:bodyPr/>
          <a:lstStyle/>
          <a:p>
            <a:fld id="{16E92535-E9D8-4DDA-83D0-380D5F2D29E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C461F-A605-40B9-B605-AA099B2D2149}" type="datetime1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EE8B9-11AC-4775-BE4B-D13575E1E20A}" type="datetime1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>
                <a:latin typeface="Century Gothic" panose="020B0502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A1BF8-DD8A-4CC0-9B4F-6C60B81DDC51}" type="datetime1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30F04-FE7C-4759-B6DB-C0EB9E107896}" type="datetime1">
              <a:rPr lang="en-US" smtClean="0"/>
              <a:t>2/20/2020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EA52B-F089-477C-B8C8-9AFF670A1F19}" type="datetime1">
              <a:rPr lang="en-US" smtClean="0"/>
              <a:t>2/20/2020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A4FD1-E776-4C1D-98D9-6C5CEB27BC83}" type="datetime1">
              <a:rPr lang="en-US" smtClean="0"/>
              <a:t>2/20/2020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AE30A-74FD-424D-A2F6-099E5B42A9A1}" type="datetime1">
              <a:rPr lang="en-US" smtClean="0"/>
              <a:t>2/20/2020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098F-758E-4A0F-A5C1-D1CAA430BC25}" type="datetime1">
              <a:rPr lang="en-US" smtClean="0"/>
              <a:t>2/20/2020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862BA-3530-4575-A55B-C5536D680023}" type="datetime1">
              <a:rPr lang="en-US" smtClean="0"/>
              <a:t>2/20/2020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01620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67C6D-99C0-464C-B5A9-60053DA7B444}" type="datetime1">
              <a:rPr lang="en-US" smtClean="0"/>
              <a:t>2/20/2020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19819" y="630423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92535-E9D8-4DDA-83D0-380D5F2D29E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623393" y="6240835"/>
            <a:ext cx="10424311" cy="577397"/>
            <a:chOff x="467544" y="6240834"/>
            <a:chExt cx="7818233" cy="577397"/>
          </a:xfrm>
        </p:grpSpPr>
        <p:pic>
          <p:nvPicPr>
            <p:cNvPr id="17" name="Picture 16" descr="THPA_stor.gif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7544" y="6392810"/>
              <a:ext cx="3240360" cy="295923"/>
            </a:xfrm>
            <a:prstGeom prst="rect">
              <a:avLst/>
            </a:prstGeom>
          </p:spPr>
        </p:pic>
        <p:pic>
          <p:nvPicPr>
            <p:cNvPr id="20" name="Picture 12" descr="C:\Documents and Settings\lisa.berglund\Desktop\7.0\KTH\kth_rgb.jp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4604658" y="6240834"/>
              <a:ext cx="572543" cy="572542"/>
            </a:xfrm>
            <a:prstGeom prst="rect">
              <a:avLst/>
            </a:prstGeom>
            <a:noFill/>
          </p:spPr>
        </p:pic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3783" y="6317831"/>
              <a:ext cx="1112413" cy="500400"/>
            </a:xfrm>
            <a:prstGeom prst="rect">
              <a:avLst/>
            </a:prstGeom>
          </p:spPr>
        </p:pic>
        <p:pic>
          <p:nvPicPr>
            <p:cNvPr id="1026" name="Picture 2" descr="F:\Deposit\Document\KTH, SciLifeLab\Sysmedicine\sysmedicine.logo.png"/>
            <p:cNvPicPr>
              <a:picLocks noChangeAspect="1" noChangeArrowheads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9877" y="6368422"/>
              <a:ext cx="1885900" cy="320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Century Gothic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Century Gothic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Century Gothic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Century Gothic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>
              <a:lumMod val="65000"/>
              <a:lumOff val="35000"/>
            </a:schemeClr>
          </a:solidFill>
          <a:latin typeface="Century Gothic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gtexportal.org/ho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xenabrowser.net/datapages/?hub=https://toil.xenahubs.net:443" TargetMode="Externa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proteinatla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xenabrowser.net/datapages/?hub=https://toil.xenahubs.net:443" TargetMode="External"/><Relationship Id="rId2" Type="http://schemas.openxmlformats.org/officeDocument/2006/relationships/hyperlink" Target="https://portal.gdc.cancer.gov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hyperlink" Target="https://osf.io/gqrz9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"/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tif"/><Relationship Id="rId4" Type="http://schemas.openxmlformats.org/officeDocument/2006/relationships/image" Target="../media/image46.t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tiff"/><Relationship Id="rId13" Type="http://schemas.openxmlformats.org/officeDocument/2006/relationships/image" Target="../media/image69.tiff"/><Relationship Id="rId18" Type="http://schemas.openxmlformats.org/officeDocument/2006/relationships/image" Target="../media/image74.emf"/><Relationship Id="rId3" Type="http://schemas.openxmlformats.org/officeDocument/2006/relationships/image" Target="../media/image59.tiff"/><Relationship Id="rId7" Type="http://schemas.openxmlformats.org/officeDocument/2006/relationships/image" Target="../media/image63.tiff"/><Relationship Id="rId12" Type="http://schemas.openxmlformats.org/officeDocument/2006/relationships/image" Target="../media/image68.tiff"/><Relationship Id="rId17" Type="http://schemas.openxmlformats.org/officeDocument/2006/relationships/image" Target="../media/image73.png"/><Relationship Id="rId2" Type="http://schemas.openxmlformats.org/officeDocument/2006/relationships/image" Target="../media/image58.tiff"/><Relationship Id="rId16" Type="http://schemas.openxmlformats.org/officeDocument/2006/relationships/image" Target="../media/image7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tiff"/><Relationship Id="rId11" Type="http://schemas.openxmlformats.org/officeDocument/2006/relationships/image" Target="../media/image67.tiff"/><Relationship Id="rId5" Type="http://schemas.openxmlformats.org/officeDocument/2006/relationships/image" Target="../media/image61.tiff"/><Relationship Id="rId15" Type="http://schemas.openxmlformats.org/officeDocument/2006/relationships/image" Target="../media/image71.tiff"/><Relationship Id="rId10" Type="http://schemas.openxmlformats.org/officeDocument/2006/relationships/image" Target="../media/image66.tiff"/><Relationship Id="rId4" Type="http://schemas.openxmlformats.org/officeDocument/2006/relationships/image" Target="../media/image60.tiff"/><Relationship Id="rId9" Type="http://schemas.openxmlformats.org/officeDocument/2006/relationships/image" Target="../media/image65.tiff"/><Relationship Id="rId14" Type="http://schemas.openxmlformats.org/officeDocument/2006/relationships/image" Target="../media/image70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7" Type="http://schemas.openxmlformats.org/officeDocument/2006/relationships/chart" Target="../charts/chart2.xml"/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7" Type="http://schemas.openxmlformats.org/officeDocument/2006/relationships/chart" Target="../charts/chart8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4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tiff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ensembl.org/info/website/archives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tiff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84610">
            <a:off x="3059155" y="2523007"/>
            <a:ext cx="3329860" cy="3203785"/>
          </a:xfrm>
          <a:prstGeom prst="rect">
            <a:avLst/>
          </a:prstGeo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3031" y="116632"/>
            <a:ext cx="2902649" cy="611084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215680" y="872132"/>
            <a:ext cx="7772400" cy="1470025"/>
          </a:xfrm>
        </p:spPr>
        <p:txBody>
          <a:bodyPr/>
          <a:lstStyle/>
          <a:p>
            <a:r>
              <a:rPr lang="sv-SE" dirty="0" smtClean="0"/>
              <a:t>Transcript-centric analysis and REOs-based analysis</a:t>
            </a:r>
            <a:endParaRPr lang="sv-S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703239" y="4725144"/>
            <a:ext cx="5216624" cy="1224136"/>
          </a:xfrm>
        </p:spPr>
        <p:txBody>
          <a:bodyPr>
            <a:normAutofit/>
          </a:bodyPr>
          <a:lstStyle/>
          <a:p>
            <a:pPr algn="l"/>
            <a:r>
              <a:rPr lang="sv-SE" sz="1800" b="1" dirty="0"/>
              <a:t>Dr. Xiangyu Li</a:t>
            </a:r>
          </a:p>
          <a:p>
            <a:pPr algn="l"/>
            <a:r>
              <a:rPr lang="sv-SE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KTH-Royal In</a:t>
            </a:r>
            <a:r>
              <a:rPr lang="sv-SE" altLang="zh-CN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stitute</a:t>
            </a:r>
            <a:r>
              <a:rPr lang="sv-SE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Technology</a:t>
            </a:r>
          </a:p>
          <a:p>
            <a:pPr algn="l"/>
            <a:r>
              <a:rPr lang="en-GB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http://sysmedicine.com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6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5007" y="951872"/>
            <a:ext cx="8229600" cy="1828800"/>
          </a:xfrm>
        </p:spPr>
        <p:txBody>
          <a:bodyPr/>
          <a:lstStyle/>
          <a:p>
            <a:r>
              <a:rPr lang="sv-SE" dirty="0" smtClean="0"/>
              <a:t>The </a:t>
            </a:r>
            <a:r>
              <a:rPr lang="sv-SE" dirty="0"/>
              <a:t>Genotype-Tissue </a:t>
            </a:r>
            <a:r>
              <a:rPr lang="sv-SE" dirty="0" smtClean="0"/>
              <a:t>Expression project (</a:t>
            </a:r>
            <a:r>
              <a:rPr lang="sv-SE" b="1" dirty="0" smtClean="0"/>
              <a:t>GTEx</a:t>
            </a:r>
            <a:r>
              <a:rPr lang="sv-SE" dirty="0" smtClean="0"/>
              <a:t>)</a:t>
            </a:r>
            <a:endParaRPr lang="sv-SE" dirty="0"/>
          </a:p>
          <a:p>
            <a:r>
              <a:rPr lang="sv-SE" dirty="0" smtClean="0"/>
              <a:t>31 human normal tissues</a:t>
            </a:r>
          </a:p>
          <a:p>
            <a:r>
              <a:rPr lang="sv-SE" dirty="0">
                <a:hlinkClick r:id="rId2"/>
              </a:rPr>
              <a:t>https://www.gtexportal.org/home/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81200" y="44624"/>
            <a:ext cx="8229600" cy="720080"/>
          </a:xfrm>
        </p:spPr>
        <p:txBody>
          <a:bodyPr/>
          <a:lstStyle/>
          <a:p>
            <a:r>
              <a:rPr lang="sv-SE" dirty="0" smtClean="0"/>
              <a:t>Human tissue databases</a:t>
            </a:r>
            <a:endParaRPr lang="sv-S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512" y="2492897"/>
            <a:ext cx="3702240" cy="39054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13000" b="11888"/>
          <a:stretch/>
        </p:blipFill>
        <p:spPr>
          <a:xfrm>
            <a:off x="5582932" y="3364425"/>
            <a:ext cx="4464497" cy="5336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42971" y="4881934"/>
            <a:ext cx="3744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Kallisto quantification:</a:t>
            </a:r>
          </a:p>
          <a:p>
            <a:r>
              <a:rPr lang="sv-SE" dirty="0">
                <a:hlinkClick r:id="rId5"/>
              </a:rPr>
              <a:t>https://xenabrowser.net/datapages/?hub=https://toil.xenahubs.net:443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96588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2" y="1412776"/>
            <a:ext cx="8396880" cy="2952328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2783632" y="692696"/>
            <a:ext cx="792088" cy="432048"/>
          </a:xfrm>
          <a:prstGeom prst="borderCallout1">
            <a:avLst>
              <a:gd name="adj1" fmla="val 102996"/>
              <a:gd name="adj2" fmla="val 49948"/>
              <a:gd name="adj3" fmla="val 159760"/>
              <a:gd name="adj4" fmla="val 3788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dirty="0">
                <a:solidFill>
                  <a:srgbClr val="FF0000"/>
                </a:solidFill>
              </a:rPr>
              <a:t>Gene ID</a:t>
            </a:r>
          </a:p>
        </p:txBody>
      </p:sp>
      <p:sp>
        <p:nvSpPr>
          <p:cNvPr id="7" name="Line Callout 1 6"/>
          <p:cNvSpPr/>
          <p:nvPr/>
        </p:nvSpPr>
        <p:spPr>
          <a:xfrm>
            <a:off x="3863752" y="692696"/>
            <a:ext cx="1224136" cy="432048"/>
          </a:xfrm>
          <a:prstGeom prst="borderCallout1">
            <a:avLst>
              <a:gd name="adj1" fmla="val 98886"/>
              <a:gd name="adj2" fmla="val 45596"/>
              <a:gd name="adj3" fmla="val 163869"/>
              <a:gd name="adj4" fmla="val 212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dirty="0">
                <a:solidFill>
                  <a:srgbClr val="FF0000"/>
                </a:solidFill>
              </a:rPr>
              <a:t>Transcript ID</a:t>
            </a:r>
          </a:p>
        </p:txBody>
      </p:sp>
    </p:spTree>
    <p:extLst>
      <p:ext uri="{BB962C8B-B14F-4D97-AF65-F5344CB8AC3E}">
        <p14:creationId xmlns:p14="http://schemas.microsoft.com/office/powerpoint/2010/main" val="3876629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7528" y="260648"/>
            <a:ext cx="8229600" cy="1108720"/>
          </a:xfrm>
        </p:spPr>
        <p:txBody>
          <a:bodyPr>
            <a:normAutofit lnSpcReduction="10000"/>
          </a:bodyPr>
          <a:lstStyle/>
          <a:p>
            <a:r>
              <a:rPr lang="sv-SE" dirty="0" smtClean="0"/>
              <a:t>Human protein atlas (</a:t>
            </a:r>
            <a:r>
              <a:rPr lang="sv-SE" b="1" dirty="0" smtClean="0"/>
              <a:t>HPA</a:t>
            </a:r>
            <a:r>
              <a:rPr lang="sv-SE" dirty="0" smtClean="0"/>
              <a:t>)</a:t>
            </a:r>
          </a:p>
          <a:p>
            <a:r>
              <a:rPr lang="sv-SE" dirty="0" smtClean="0"/>
              <a:t>37 human normal tissues</a:t>
            </a:r>
          </a:p>
          <a:p>
            <a:r>
              <a:rPr lang="sv-SE" dirty="0">
                <a:hlinkClick r:id="rId2"/>
              </a:rPr>
              <a:t>https://www.proteinatlas.org/</a:t>
            </a:r>
            <a:endParaRPr lang="sv-S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552" y="1484784"/>
            <a:ext cx="5867702" cy="34164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553" y="5157192"/>
            <a:ext cx="5239237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797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5360" y="6093296"/>
            <a:ext cx="10729192" cy="7647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2389467"/>
            <a:ext cx="5764055" cy="20595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536" y="0"/>
            <a:ext cx="5764055" cy="23545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498" y="4483870"/>
            <a:ext cx="5863312" cy="230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60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838" y="270851"/>
            <a:ext cx="8892480" cy="2980928"/>
          </a:xfrm>
        </p:spPr>
        <p:txBody>
          <a:bodyPr>
            <a:normAutofit/>
          </a:bodyPr>
          <a:lstStyle/>
          <a:p>
            <a:r>
              <a:rPr lang="sv-SE" dirty="0" smtClean="0"/>
              <a:t>The Cancer Genome Atlas Program (</a:t>
            </a:r>
            <a:r>
              <a:rPr lang="sv-SE" b="1" dirty="0" smtClean="0"/>
              <a:t>TCGA</a:t>
            </a:r>
            <a:r>
              <a:rPr lang="sv-SE" dirty="0" smtClean="0"/>
              <a:t>)</a:t>
            </a:r>
          </a:p>
          <a:p>
            <a:r>
              <a:rPr lang="sv-SE" dirty="0" smtClean="0"/>
              <a:t>33 human cancer tissues</a:t>
            </a:r>
          </a:p>
          <a:p>
            <a:r>
              <a:rPr lang="sv-SE" dirty="0" smtClean="0">
                <a:hlinkClick r:id="rId2"/>
              </a:rPr>
              <a:t>Multi-omics:   https</a:t>
            </a:r>
            <a:r>
              <a:rPr lang="sv-SE" dirty="0">
                <a:hlinkClick r:id="rId2"/>
              </a:rPr>
              <a:t>://</a:t>
            </a:r>
            <a:r>
              <a:rPr lang="sv-SE" dirty="0" smtClean="0">
                <a:hlinkClick r:id="rId2"/>
              </a:rPr>
              <a:t>portal.gdc.cancer.gov/</a:t>
            </a:r>
            <a:endParaRPr lang="sv-SE" dirty="0" smtClean="0"/>
          </a:p>
          <a:p>
            <a:r>
              <a:rPr lang="sv-SE" sz="1800" dirty="0"/>
              <a:t>Somatic mutation, DNA methylation, copy number, mRNA, miRNA, protein</a:t>
            </a:r>
          </a:p>
          <a:p>
            <a:r>
              <a:rPr lang="en-US" dirty="0" smtClean="0"/>
              <a:t>Quickly download: R package </a:t>
            </a:r>
            <a:r>
              <a:rPr lang="en-US" dirty="0" err="1" smtClean="0">
                <a:solidFill>
                  <a:srgbClr val="FF0000"/>
                </a:solidFill>
              </a:rPr>
              <a:t>TCGAbiolinks</a:t>
            </a:r>
            <a:endParaRPr lang="sv-SE" dirty="0" smtClean="0">
              <a:solidFill>
                <a:srgbClr val="FF0000"/>
              </a:solidFill>
            </a:endParaRPr>
          </a:p>
          <a:p>
            <a:r>
              <a:rPr lang="sv-SE" dirty="0" smtClean="0"/>
              <a:t>Transcript-level data: </a:t>
            </a:r>
          </a:p>
          <a:p>
            <a:r>
              <a:rPr lang="sv-SE" dirty="0">
                <a:hlinkClick r:id="rId3"/>
              </a:rPr>
              <a:t>https://xenabrowser.net/datapages/?hub=https://</a:t>
            </a:r>
            <a:r>
              <a:rPr lang="sv-SE" dirty="0" smtClean="0">
                <a:hlinkClick r:id="rId3"/>
              </a:rPr>
              <a:t>toil.xenahubs.net:443</a:t>
            </a:r>
            <a:r>
              <a:rPr lang="sv-SE" dirty="0" smtClean="0"/>
              <a:t>  or   </a:t>
            </a:r>
            <a:r>
              <a:rPr lang="sv-SE" dirty="0" smtClean="0">
                <a:hlinkClick r:id="rId4"/>
              </a:rPr>
              <a:t>https</a:t>
            </a:r>
            <a:r>
              <a:rPr lang="sv-SE" dirty="0">
                <a:hlinkClick r:id="rId4"/>
              </a:rPr>
              <a:t>://osf.io/gqrz9/</a:t>
            </a:r>
            <a:endParaRPr lang="sv-SE" dirty="0"/>
          </a:p>
          <a:p>
            <a:endParaRPr lang="sv-SE" dirty="0"/>
          </a:p>
          <a:p>
            <a:endParaRPr lang="sv-S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6867" y="3251779"/>
            <a:ext cx="7942009" cy="312954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367808" y="4237947"/>
            <a:ext cx="72008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6571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1504" y="164306"/>
            <a:ext cx="8438728" cy="1143000"/>
          </a:xfrm>
        </p:spPr>
        <p:txBody>
          <a:bodyPr/>
          <a:lstStyle/>
          <a:p>
            <a:r>
              <a:rPr lang="en-US" dirty="0"/>
              <a:t>Discovery of functional alternatively spliced </a:t>
            </a:r>
            <a:r>
              <a:rPr lang="en-US" i="1" dirty="0"/>
              <a:t>PKM</a:t>
            </a:r>
            <a:r>
              <a:rPr lang="en-US" dirty="0"/>
              <a:t> transcripts in human cancers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469940" y="1457643"/>
            <a:ext cx="7337920" cy="4995693"/>
            <a:chOff x="1115616" y="332656"/>
            <a:chExt cx="7128792" cy="554461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b="4055"/>
            <a:stretch/>
          </p:blipFill>
          <p:spPr>
            <a:xfrm>
              <a:off x="1115616" y="332656"/>
              <a:ext cx="7128792" cy="5544616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708218" y="4446403"/>
              <a:ext cx="615132" cy="2950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sv-SE" sz="1200" b="1" i="1" dirty="0">
                  <a:solidFill>
                    <a:srgbClr val="FF0000"/>
                  </a:solidFill>
                </a:rPr>
                <a:t>PKM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0265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8242" y="26143"/>
            <a:ext cx="8229600" cy="858736"/>
          </a:xfrm>
        </p:spPr>
        <p:txBody>
          <a:bodyPr/>
          <a:lstStyle/>
          <a:p>
            <a:r>
              <a:rPr lang="sv-SE" dirty="0" smtClean="0"/>
              <a:t>Survival analysis (</a:t>
            </a:r>
            <a:r>
              <a:rPr lang="sv-SE" i="1" dirty="0" smtClean="0"/>
              <a:t>PKM</a:t>
            </a:r>
            <a:r>
              <a:rPr lang="sv-SE" dirty="0" smtClean="0"/>
              <a:t> gene level)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99656" y="1043444"/>
            <a:ext cx="161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rgbClr val="FF0000"/>
                </a:solidFill>
              </a:rPr>
              <a:t>Liver cancer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81200" y="1631014"/>
            <a:ext cx="3200400" cy="1828800"/>
            <a:chOff x="1156362" y="1223074"/>
            <a:chExt cx="4411663" cy="249023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6362" y="1223074"/>
              <a:ext cx="4389262" cy="249023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320823" y="1352115"/>
              <a:ext cx="2247202" cy="502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/>
                <a:t>P=0.0000027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2191" y="1792790"/>
              <a:ext cx="1631469" cy="498794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6927408" y="1043444"/>
            <a:ext cx="2597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rgbClr val="FF0000"/>
                </a:solidFill>
              </a:rPr>
              <a:t>Head and neck cancer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374668" y="1612981"/>
            <a:ext cx="3528392" cy="1940260"/>
            <a:chOff x="1156362" y="4259620"/>
            <a:chExt cx="4673955" cy="249620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6362" y="4259620"/>
              <a:ext cx="4389262" cy="2496206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3427249" y="4420617"/>
              <a:ext cx="2403068" cy="959908"/>
              <a:chOff x="3427249" y="4420617"/>
              <a:chExt cx="2403068" cy="959908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27249" y="4834213"/>
                <a:ext cx="1985380" cy="546312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3580164" y="4420617"/>
                <a:ext cx="2250153" cy="475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v-SE" dirty="0"/>
                  <a:t>P=0.00013</a:t>
                </a:r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1981201" y="4293097"/>
            <a:ext cx="3285397" cy="1850501"/>
            <a:chOff x="711728" y="3850175"/>
            <a:chExt cx="4384711" cy="2509828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1728" y="3850175"/>
              <a:ext cx="4384711" cy="2509828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19334" y="4449446"/>
              <a:ext cx="1741979" cy="600682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3453712" y="4014318"/>
              <a:ext cx="1401721" cy="5009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v-SE" dirty="0">
                  <a:solidFill>
                    <a:srgbClr val="000000"/>
                  </a:solidFill>
                  <a:latin typeface="Arial" panose="020B0604020202020204" pitchFamily="34" charset="0"/>
                </a:rPr>
                <a:t>P=0.078</a:t>
              </a:r>
              <a:endParaRPr lang="sv-SE" dirty="0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2705829" y="3770601"/>
            <a:ext cx="1851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>
                <a:solidFill>
                  <a:srgbClr val="00B050"/>
                </a:solidFill>
                <a:latin typeface="Arial" panose="020B0604020202020204" pitchFamily="34" charset="0"/>
              </a:rPr>
              <a:t>S</a:t>
            </a:r>
            <a:r>
              <a:rPr lang="sv-SE" altLang="zh-CN" dirty="0">
                <a:solidFill>
                  <a:srgbClr val="00B050"/>
                </a:solidFill>
                <a:latin typeface="Arial" panose="020B0604020202020204" pitchFamily="34" charset="0"/>
              </a:rPr>
              <a:t>tomach</a:t>
            </a:r>
            <a:r>
              <a:rPr lang="sv-SE" dirty="0">
                <a:solidFill>
                  <a:srgbClr val="00B050"/>
                </a:solidFill>
                <a:latin typeface="Arial" panose="020B0604020202020204" pitchFamily="34" charset="0"/>
              </a:rPr>
              <a:t> cancer</a:t>
            </a:r>
            <a:endParaRPr lang="sv-SE" dirty="0">
              <a:solidFill>
                <a:srgbClr val="00B050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6440571" y="4314797"/>
            <a:ext cx="3219963" cy="1828800"/>
            <a:chOff x="6638021" y="622965"/>
            <a:chExt cx="4401277" cy="2514170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38021" y="622965"/>
              <a:ext cx="4374537" cy="251417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84568" y="1200563"/>
              <a:ext cx="1568963" cy="501197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9305577" y="692818"/>
              <a:ext cx="1733721" cy="5077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sv-SE" dirty="0">
                  <a:solidFill>
                    <a:srgbClr val="000000"/>
                  </a:solidFill>
                  <a:latin typeface="Arial" panose="020B0604020202020204" pitchFamily="34" charset="0"/>
                </a:rPr>
                <a:t>P=0.095</a:t>
              </a:r>
              <a:endParaRPr lang="sv-SE" dirty="0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7460845" y="3770186"/>
            <a:ext cx="1535693" cy="378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>
                <a:solidFill>
                  <a:srgbClr val="00B050"/>
                </a:solidFill>
                <a:latin typeface="Arial" panose="020B0604020202020204" pitchFamily="34" charset="0"/>
              </a:rPr>
              <a:t>Melanoma</a:t>
            </a:r>
            <a:endParaRPr lang="sv-SE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11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6000" y="116632"/>
            <a:ext cx="8229600" cy="1143000"/>
          </a:xfrm>
        </p:spPr>
        <p:txBody>
          <a:bodyPr/>
          <a:lstStyle/>
          <a:p>
            <a:r>
              <a:rPr lang="sv-SE" i="1" dirty="0" smtClean="0"/>
              <a:t>E</a:t>
            </a:r>
            <a:r>
              <a:rPr lang="sv-SE" altLang="zh-CN" i="1" dirty="0" smtClean="0"/>
              <a:t>xon-intron structures of </a:t>
            </a:r>
            <a:r>
              <a:rPr lang="sv-SE" i="1" dirty="0" smtClean="0"/>
              <a:t>PKM</a:t>
            </a:r>
            <a:r>
              <a:rPr lang="sv-SE" dirty="0" smtClean="0"/>
              <a:t> transcripts</a:t>
            </a:r>
            <a:endParaRPr lang="sv-S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81200" y="1196752"/>
            <a:ext cx="8244400" cy="489654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47528" y="2339752"/>
            <a:ext cx="8496944" cy="234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1847528" y="3914800"/>
            <a:ext cx="8496944" cy="234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" name="Rectangle 2"/>
          <p:cNvSpPr/>
          <p:nvPr/>
        </p:nvSpPr>
        <p:spPr>
          <a:xfrm>
            <a:off x="1847528" y="1052736"/>
            <a:ext cx="648072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266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634082"/>
          </a:xfrm>
        </p:spPr>
        <p:txBody>
          <a:bodyPr/>
          <a:lstStyle/>
          <a:p>
            <a:r>
              <a:rPr lang="sv-SE" dirty="0" smtClean="0"/>
              <a:t>E</a:t>
            </a:r>
            <a:r>
              <a:rPr lang="sv-SE" altLang="zh-CN" dirty="0" smtClean="0"/>
              <a:t>xpression levels of </a:t>
            </a:r>
            <a:r>
              <a:rPr lang="sv-SE" altLang="zh-CN" i="1" dirty="0" smtClean="0"/>
              <a:t>PKM</a:t>
            </a:r>
            <a:r>
              <a:rPr lang="sv-SE" altLang="zh-CN" dirty="0" smtClean="0"/>
              <a:t> transcripts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663839" y="5805264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25 tumor tissues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09910" y="5805264"/>
            <a:ext cx="2470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31 normal tissues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2052170"/>
            <a:ext cx="3864870" cy="35524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652" y="2132857"/>
            <a:ext cx="3816424" cy="35524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4764" t="6402"/>
          <a:stretch/>
        </p:blipFill>
        <p:spPr>
          <a:xfrm>
            <a:off x="2495600" y="1415040"/>
            <a:ext cx="6984776" cy="43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7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Prognostic analysis of </a:t>
            </a:r>
            <a:r>
              <a:rPr lang="sv-SE" i="1" dirty="0" smtClean="0"/>
              <a:t>PKM</a:t>
            </a:r>
            <a:r>
              <a:rPr lang="sv-SE" dirty="0" smtClean="0"/>
              <a:t> transcrips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5254129" y="5778926"/>
            <a:ext cx="1683742" cy="329759"/>
            <a:chOff x="-4510843" y="3496824"/>
            <a:chExt cx="2199293" cy="509134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" t="20577" r="72902" b="76325"/>
            <a:stretch/>
          </p:blipFill>
          <p:spPr>
            <a:xfrm>
              <a:off x="-4510843" y="3496824"/>
              <a:ext cx="2187388" cy="212436"/>
            </a:xfrm>
            <a:prstGeom prst="rect">
              <a:avLst/>
            </a:prstGeom>
          </p:spPr>
        </p:pic>
        <p:cxnSp>
          <p:nvCxnSpPr>
            <p:cNvPr id="29" name="Straight Connector 28"/>
            <p:cNvCxnSpPr/>
            <p:nvPr/>
          </p:nvCxnSpPr>
          <p:spPr>
            <a:xfrm>
              <a:off x="-4399984" y="3756481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-4317968" y="3756481"/>
              <a:ext cx="400444" cy="249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50" dirty="0"/>
                <a:t>-1</a:t>
              </a:r>
              <a:endParaRPr lang="sv-SE" sz="45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-3944845" y="3756481"/>
              <a:ext cx="400444" cy="249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50" dirty="0"/>
                <a:t>-0.5</a:t>
              </a:r>
              <a:endParaRPr lang="sv-SE" sz="45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-3485561" y="3756481"/>
              <a:ext cx="400444" cy="249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50" dirty="0"/>
                <a:t>0</a:t>
              </a:r>
              <a:endParaRPr lang="sv-SE" sz="45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-3112441" y="3756481"/>
              <a:ext cx="400444" cy="249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50" dirty="0"/>
                <a:t>0.5</a:t>
              </a:r>
              <a:endParaRPr lang="sv-SE" sz="45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-2711994" y="3756481"/>
              <a:ext cx="400444" cy="249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50" dirty="0"/>
                <a:t>1</a:t>
              </a:r>
              <a:endParaRPr lang="sv-SE" sz="450" dirty="0"/>
            </a:p>
          </p:txBody>
        </p: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719837"/>
            <a:ext cx="8291264" cy="430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altLang="zh-CN" dirty="0" smtClean="0"/>
              <a:t>Where the transcripts come from?</a:t>
            </a:r>
            <a:endParaRPr lang="sv-S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5560" y="1439584"/>
            <a:ext cx="8136904" cy="464413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919536" y="2287905"/>
            <a:ext cx="108012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sv-SE" sz="1200" b="1" dirty="0">
                <a:solidFill>
                  <a:srgbClr val="FF0000"/>
                </a:solidFill>
              </a:rPr>
              <a:t>Pre-mRNA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35760" y="1439584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dirty="0" smtClean="0"/>
              <a:t>Intron</a:t>
            </a:r>
            <a:endParaRPr lang="sv-SE" sz="1400" dirty="0"/>
          </a:p>
        </p:txBody>
      </p:sp>
    </p:spTree>
    <p:extLst>
      <p:ext uri="{BB962C8B-B14F-4D97-AF65-F5344CB8AC3E}">
        <p14:creationId xmlns:p14="http://schemas.microsoft.com/office/powerpoint/2010/main" val="166666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2864" y="57189"/>
            <a:ext cx="8301608" cy="568584"/>
          </a:xfrm>
        </p:spPr>
        <p:txBody>
          <a:bodyPr>
            <a:normAutofit/>
          </a:bodyPr>
          <a:lstStyle/>
          <a:p>
            <a:r>
              <a:rPr lang="sv-SE" dirty="0" smtClean="0"/>
              <a:t>Functional analysis for each transcript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28106" y="908720"/>
            <a:ext cx="158248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900" b="1" dirty="0"/>
              <a:t>PKM2/</a:t>
            </a:r>
            <a:r>
              <a:rPr lang="en-US" sz="900" b="1" dirty="0"/>
              <a:t> ENST00000335181</a:t>
            </a:r>
            <a:endParaRPr lang="sv-SE" sz="900" b="1" dirty="0"/>
          </a:p>
        </p:txBody>
      </p:sp>
      <p:sp>
        <p:nvSpPr>
          <p:cNvPr id="6" name="Rectangle 5"/>
          <p:cNvSpPr/>
          <p:nvPr/>
        </p:nvSpPr>
        <p:spPr>
          <a:xfrm>
            <a:off x="7060862" y="908720"/>
            <a:ext cx="119776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900" b="1" dirty="0"/>
              <a:t>ENST00000561609</a:t>
            </a:r>
          </a:p>
        </p:txBody>
      </p:sp>
      <p:sp>
        <p:nvSpPr>
          <p:cNvPr id="7" name="Rectangle 6"/>
          <p:cNvSpPr/>
          <p:nvPr/>
        </p:nvSpPr>
        <p:spPr>
          <a:xfrm>
            <a:off x="3848260" y="3654956"/>
            <a:ext cx="126188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900" b="1" dirty="0"/>
              <a:t> ENST00000389093 </a:t>
            </a:r>
          </a:p>
        </p:txBody>
      </p:sp>
      <p:sp>
        <p:nvSpPr>
          <p:cNvPr id="8" name="Rectangle 7"/>
          <p:cNvSpPr/>
          <p:nvPr/>
        </p:nvSpPr>
        <p:spPr>
          <a:xfrm>
            <a:off x="7060862" y="3654956"/>
            <a:ext cx="119537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900" b="1" dirty="0"/>
              <a:t>ENST00000568883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36892" y="6021289"/>
            <a:ext cx="9293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700" dirty="0"/>
              <a:t>Up-regulation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46346" y="6021289"/>
            <a:ext cx="107870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700" dirty="0"/>
              <a:t>Down-regulation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55704" y="6021289"/>
            <a:ext cx="9293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700" dirty="0"/>
              <a:t>Up-regulation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65158" y="6021289"/>
            <a:ext cx="107870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700" dirty="0"/>
              <a:t>Down-regulation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36892" y="3270177"/>
            <a:ext cx="9293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700" dirty="0"/>
              <a:t>Up-regulation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46346" y="3270177"/>
            <a:ext cx="107870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700" dirty="0"/>
              <a:t>Down-regulation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55704" y="3270177"/>
            <a:ext cx="9293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700" dirty="0"/>
              <a:t>Up-regulation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65158" y="3270177"/>
            <a:ext cx="107870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700" dirty="0"/>
              <a:t>Down-regulation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546" y="1134037"/>
            <a:ext cx="2853591" cy="214884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545" y="3872448"/>
            <a:ext cx="3155580" cy="21488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7" y="3872448"/>
            <a:ext cx="3578345" cy="214884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7" y="1082516"/>
            <a:ext cx="3229943" cy="219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90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1544" y="59242"/>
            <a:ext cx="8229600" cy="855038"/>
          </a:xfrm>
        </p:spPr>
        <p:txBody>
          <a:bodyPr/>
          <a:lstStyle/>
          <a:p>
            <a:r>
              <a:rPr lang="sv-SE" dirty="0" smtClean="0"/>
              <a:t>V</a:t>
            </a:r>
            <a:r>
              <a:rPr lang="sv-SE" altLang="zh-CN" dirty="0" smtClean="0"/>
              <a:t>alidation of prognostic transcripts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007769" y="1283975"/>
            <a:ext cx="20345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200" dirty="0"/>
              <a:t>PKM2/</a:t>
            </a:r>
            <a:r>
              <a:rPr lang="en-US" sz="1200" dirty="0"/>
              <a:t> ENST00000335181</a:t>
            </a:r>
            <a:endParaRPr lang="sv-SE" sz="1200" dirty="0"/>
          </a:p>
        </p:txBody>
      </p:sp>
      <p:sp>
        <p:nvSpPr>
          <p:cNvPr id="6" name="Rectangle 5"/>
          <p:cNvSpPr/>
          <p:nvPr/>
        </p:nvSpPr>
        <p:spPr>
          <a:xfrm>
            <a:off x="6456040" y="1283975"/>
            <a:ext cx="15295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200" dirty="0"/>
              <a:t>ENST00000561609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672970" y="1499370"/>
            <a:ext cx="4465895" cy="4665934"/>
            <a:chOff x="184107" y="729495"/>
            <a:chExt cx="4428978" cy="4535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3171" y="729495"/>
              <a:ext cx="2209914" cy="208290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4107" y="3204355"/>
              <a:ext cx="2209914" cy="205115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22221" y="3194829"/>
              <a:ext cx="2190863" cy="207020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107" y="729495"/>
              <a:ext cx="2209914" cy="2051155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4281587" y="3688939"/>
            <a:ext cx="16161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200" dirty="0"/>
              <a:t> ENST00000389093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456041" y="3688939"/>
            <a:ext cx="16293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200" dirty="0"/>
              <a:t>ENST00000568883</a:t>
            </a:r>
          </a:p>
        </p:txBody>
      </p:sp>
    </p:spTree>
    <p:extLst>
      <p:ext uri="{BB962C8B-B14F-4D97-AF65-F5344CB8AC3E}">
        <p14:creationId xmlns:p14="http://schemas.microsoft.com/office/powerpoint/2010/main" val="203886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9"/>
            <a:ext cx="8229600" cy="497113"/>
          </a:xfrm>
        </p:spPr>
        <p:txBody>
          <a:bodyPr>
            <a:normAutofit fontScale="90000"/>
          </a:bodyPr>
          <a:lstStyle/>
          <a:p>
            <a:r>
              <a:rPr lang="sv-SE" dirty="0" smtClean="0"/>
              <a:t>Predicted s</a:t>
            </a:r>
            <a:r>
              <a:rPr lang="sv-SE" altLang="zh-CN" dirty="0" smtClean="0"/>
              <a:t>tructure of protein products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7" r="32737" b="6737"/>
          <a:stretch/>
        </p:blipFill>
        <p:spPr>
          <a:xfrm>
            <a:off x="4458561" y="4089531"/>
            <a:ext cx="1453145" cy="1653154"/>
          </a:xfrm>
          <a:prstGeom prst="rect">
            <a:avLst/>
          </a:prstGeom>
        </p:spPr>
      </p:pic>
      <p:grpSp>
        <p:nvGrpSpPr>
          <p:cNvPr id="101" name="Group 100"/>
          <p:cNvGrpSpPr/>
          <p:nvPr/>
        </p:nvGrpSpPr>
        <p:grpSpPr>
          <a:xfrm>
            <a:off x="2329615" y="4071499"/>
            <a:ext cx="2151474" cy="1671186"/>
            <a:chOff x="498962" y="489875"/>
            <a:chExt cx="6523098" cy="5875340"/>
          </a:xfrm>
        </p:grpSpPr>
        <p:grpSp>
          <p:nvGrpSpPr>
            <p:cNvPr id="102" name="Group 101"/>
            <p:cNvGrpSpPr/>
            <p:nvPr/>
          </p:nvGrpSpPr>
          <p:grpSpPr>
            <a:xfrm>
              <a:off x="498962" y="489875"/>
              <a:ext cx="4269584" cy="5875340"/>
              <a:chOff x="433758" y="582589"/>
              <a:chExt cx="4269584" cy="5875340"/>
            </a:xfrm>
          </p:grpSpPr>
          <p:pic>
            <p:nvPicPr>
              <p:cNvPr id="106" name="Picture 105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998" t="5378" r="34498"/>
              <a:stretch/>
            </p:blipFill>
            <p:spPr>
              <a:xfrm>
                <a:off x="433758" y="582589"/>
                <a:ext cx="3915798" cy="5875340"/>
              </a:xfrm>
              <a:prstGeom prst="rect">
                <a:avLst/>
              </a:prstGeom>
            </p:spPr>
          </p:pic>
          <p:sp>
            <p:nvSpPr>
              <p:cNvPr id="107" name="TextBox 41"/>
              <p:cNvSpPr txBox="1"/>
              <p:nvPr/>
            </p:nvSpPr>
            <p:spPr>
              <a:xfrm>
                <a:off x="2379851" y="2052386"/>
                <a:ext cx="1900593" cy="9738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sv-S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sv-SE" sz="1200" b="1" dirty="0"/>
                  <a:t>ADP</a:t>
                </a:r>
              </a:p>
            </p:txBody>
          </p:sp>
          <p:sp>
            <p:nvSpPr>
              <p:cNvPr id="108" name="TextBox 42"/>
              <p:cNvSpPr txBox="1"/>
              <p:nvPr/>
            </p:nvSpPr>
            <p:spPr>
              <a:xfrm>
                <a:off x="2885196" y="4117870"/>
                <a:ext cx="1818146" cy="9738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sv-S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sv-SE" sz="1200" b="1" dirty="0"/>
                  <a:t>FBP</a:t>
                </a:r>
              </a:p>
            </p:txBody>
          </p:sp>
        </p:grpSp>
        <p:pic>
          <p:nvPicPr>
            <p:cNvPr id="103" name="Picture 102"/>
            <p:cNvPicPr>
              <a:picLocks noChangeAspect="1"/>
            </p:cNvPicPr>
            <p:nvPr/>
          </p:nvPicPr>
          <p:blipFill rotWithShape="1">
            <a:blip r:embed="rId4"/>
            <a:srcRect l="34353"/>
            <a:stretch/>
          </p:blipFill>
          <p:spPr>
            <a:xfrm>
              <a:off x="4379169" y="953778"/>
              <a:ext cx="2642891" cy="2833059"/>
            </a:xfrm>
            <a:prstGeom prst="rect">
              <a:avLst/>
            </a:prstGeom>
          </p:spPr>
        </p:pic>
        <p:cxnSp>
          <p:nvCxnSpPr>
            <p:cNvPr id="104" name="Straight Arrow Connector 103"/>
            <p:cNvCxnSpPr>
              <a:stCxn id="107" idx="1"/>
            </p:cNvCxnSpPr>
            <p:nvPr/>
          </p:nvCxnSpPr>
          <p:spPr>
            <a:xfrm flipV="1">
              <a:off x="2445055" y="953789"/>
              <a:ext cx="1820107" cy="1492803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>
              <a:off x="2633422" y="2836577"/>
              <a:ext cx="1814864" cy="102189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/>
          <p:cNvGrpSpPr/>
          <p:nvPr/>
        </p:nvGrpSpPr>
        <p:grpSpPr>
          <a:xfrm>
            <a:off x="7547630" y="4031902"/>
            <a:ext cx="2427653" cy="1764365"/>
            <a:chOff x="-842" y="807395"/>
            <a:chExt cx="6122534" cy="4949686"/>
          </a:xfrm>
        </p:grpSpPr>
        <p:pic>
          <p:nvPicPr>
            <p:cNvPr id="110" name="Picture 10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46" t="3848" r="36073"/>
            <a:stretch/>
          </p:blipFill>
          <p:spPr>
            <a:xfrm>
              <a:off x="1546696" y="807395"/>
              <a:ext cx="3384000" cy="4949686"/>
            </a:xfrm>
            <a:prstGeom prst="rect">
              <a:avLst/>
            </a:prstGeom>
          </p:spPr>
        </p:pic>
        <p:sp>
          <p:nvSpPr>
            <p:cNvPr id="111" name="TextBox 15"/>
            <p:cNvSpPr txBox="1"/>
            <p:nvPr/>
          </p:nvSpPr>
          <p:spPr>
            <a:xfrm>
              <a:off x="-842" y="4325420"/>
              <a:ext cx="3113849" cy="733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sv-S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sv-SE" sz="1100" b="1" dirty="0"/>
                <a:t>N-terminal</a:t>
              </a:r>
            </a:p>
          </p:txBody>
        </p:sp>
        <p:sp>
          <p:nvSpPr>
            <p:cNvPr id="112" name="TextBox 20"/>
            <p:cNvSpPr txBox="1"/>
            <p:nvPr/>
          </p:nvSpPr>
          <p:spPr>
            <a:xfrm>
              <a:off x="820373" y="1015390"/>
              <a:ext cx="2753635" cy="733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sv-S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sv-SE" sz="1100" b="1" dirty="0"/>
                <a:t>B </a:t>
              </a:r>
              <a:r>
                <a:rPr lang="sv-SE" sz="1100" b="1" dirty="0" err="1"/>
                <a:t>domain</a:t>
              </a:r>
              <a:endParaRPr lang="sv-SE" sz="1100" b="1" dirty="0"/>
            </a:p>
          </p:txBody>
        </p:sp>
        <p:sp>
          <p:nvSpPr>
            <p:cNvPr id="113" name="TextBox 21"/>
            <p:cNvSpPr txBox="1"/>
            <p:nvPr/>
          </p:nvSpPr>
          <p:spPr>
            <a:xfrm>
              <a:off x="937197" y="2885179"/>
              <a:ext cx="3471547" cy="733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sv-S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sv-SE" sz="1100" b="1" dirty="0"/>
                <a:t>A </a:t>
              </a:r>
              <a:r>
                <a:rPr lang="sv-SE" sz="1100" b="1" dirty="0" err="1"/>
                <a:t>domain</a:t>
              </a:r>
              <a:endParaRPr lang="sv-SE" sz="1100" b="1" dirty="0"/>
            </a:p>
          </p:txBody>
        </p:sp>
        <p:sp>
          <p:nvSpPr>
            <p:cNvPr id="114" name="TextBox 22"/>
            <p:cNvSpPr txBox="1"/>
            <p:nvPr/>
          </p:nvSpPr>
          <p:spPr>
            <a:xfrm>
              <a:off x="3652127" y="5011965"/>
              <a:ext cx="2469565" cy="733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sv-S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sv-SE" sz="1100" b="1" dirty="0"/>
                <a:t>C </a:t>
              </a:r>
              <a:r>
                <a:rPr lang="sv-SE" sz="1100" b="1" dirty="0" err="1"/>
                <a:t>domain</a:t>
              </a:r>
              <a:endParaRPr lang="sv-SE" sz="1100" b="1" dirty="0"/>
            </a:p>
          </p:txBody>
        </p:sp>
      </p:grpSp>
      <p:sp>
        <p:nvSpPr>
          <p:cNvPr id="116" name="Rectangle 115"/>
          <p:cNvSpPr/>
          <p:nvPr/>
        </p:nvSpPr>
        <p:spPr>
          <a:xfrm>
            <a:off x="2897169" y="3657095"/>
            <a:ext cx="1191653" cy="230832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 fontAlgn="b"/>
            <a:r>
              <a:rPr lang="sv-SE" sz="900" b="1" dirty="0"/>
              <a:t>ENST00000389093</a:t>
            </a:r>
            <a:endParaRPr lang="sv-SE" sz="900" b="1" dirty="0">
              <a:latin typeface="Calibri" panose="020F0502020204030204" pitchFamily="34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5404170" y="3657095"/>
            <a:ext cx="1191653" cy="230832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 fontAlgn="b"/>
            <a:r>
              <a:rPr lang="sv-SE" sz="900" b="1" dirty="0"/>
              <a:t>ENST00000561609</a:t>
            </a:r>
            <a:endParaRPr lang="sv-SE" sz="9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8034867" y="3657095"/>
            <a:ext cx="1191653" cy="230832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 fontAlgn="b"/>
            <a:r>
              <a:rPr lang="sv-SE" sz="900" b="1" dirty="0"/>
              <a:t>ENST00000568883</a:t>
            </a:r>
            <a:endParaRPr lang="sv-SE" sz="9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2770911" y="1758008"/>
            <a:ext cx="1812922" cy="230832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 fontAlgn="b"/>
            <a:r>
              <a:rPr lang="sv-SE" sz="900" b="1" dirty="0"/>
              <a:t>ENST00000335181(PKM2)</a:t>
            </a:r>
            <a:endParaRPr lang="sv-SE" sz="9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2885847" y="2186589"/>
            <a:ext cx="1740301" cy="230832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 fontAlgn="b"/>
            <a:r>
              <a:rPr lang="sv-SE" sz="900" b="1" dirty="0"/>
              <a:t>ENST00000561609</a:t>
            </a:r>
            <a:endParaRPr lang="sv-SE" sz="9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2885847" y="2436190"/>
            <a:ext cx="1740301" cy="230832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 fontAlgn="b"/>
            <a:r>
              <a:rPr lang="sv-SE" sz="900" b="1" dirty="0"/>
              <a:t>ENST00000389093</a:t>
            </a:r>
            <a:endParaRPr lang="sv-SE" sz="900" b="1" dirty="0">
              <a:latin typeface="Calibri" panose="020F0502020204030204" pitchFamily="34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2877472" y="2662989"/>
            <a:ext cx="1740301" cy="23322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 fontAlgn="b"/>
            <a:r>
              <a:rPr lang="sv-SE" sz="900" b="1" dirty="0"/>
              <a:t>ENST00000568883</a:t>
            </a:r>
            <a:endParaRPr lang="sv-SE" sz="9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pSp>
        <p:nvGrpSpPr>
          <p:cNvPr id="172" name="Group 171"/>
          <p:cNvGrpSpPr/>
          <p:nvPr/>
        </p:nvGrpSpPr>
        <p:grpSpPr>
          <a:xfrm>
            <a:off x="5883774" y="3968857"/>
            <a:ext cx="1203540" cy="1769919"/>
            <a:chOff x="3560031" y="3777397"/>
            <a:chExt cx="2435238" cy="3046196"/>
          </a:xfrm>
        </p:grpSpPr>
        <p:pic>
          <p:nvPicPr>
            <p:cNvPr id="173" name="Picture 17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75" r="30280"/>
            <a:stretch/>
          </p:blipFill>
          <p:spPr>
            <a:xfrm>
              <a:off x="3560031" y="3777397"/>
              <a:ext cx="2435238" cy="3046196"/>
            </a:xfrm>
            <a:prstGeom prst="rect">
              <a:avLst/>
            </a:prstGeom>
          </p:spPr>
        </p:pic>
        <p:cxnSp>
          <p:nvCxnSpPr>
            <p:cNvPr id="174" name="Straight Connector 173"/>
            <p:cNvCxnSpPr>
              <a:stCxn id="173" idx="1"/>
              <a:endCxn id="173" idx="3"/>
            </p:cNvCxnSpPr>
            <p:nvPr/>
          </p:nvCxnSpPr>
          <p:spPr>
            <a:xfrm>
              <a:off x="3560031" y="5300495"/>
              <a:ext cx="2435238" cy="0"/>
            </a:xfrm>
            <a:prstGeom prst="line">
              <a:avLst/>
            </a:prstGeom>
            <a:ln w="28575"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4777650" y="3903661"/>
              <a:ext cx="58142" cy="2711363"/>
            </a:xfrm>
            <a:prstGeom prst="line">
              <a:avLst/>
            </a:prstGeom>
            <a:ln w="28575"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6" name="TextBox 175"/>
          <p:cNvSpPr txBox="1"/>
          <p:nvPr/>
        </p:nvSpPr>
        <p:spPr>
          <a:xfrm>
            <a:off x="7050397" y="4715316"/>
            <a:ext cx="497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/>
              <a:t>C-C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6277398" y="5600274"/>
            <a:ext cx="96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/>
              <a:t>A-A</a:t>
            </a:r>
          </a:p>
        </p:txBody>
      </p:sp>
      <p:sp>
        <p:nvSpPr>
          <p:cNvPr id="178" name="Rectangle 177"/>
          <p:cNvSpPr/>
          <p:nvPr/>
        </p:nvSpPr>
        <p:spPr>
          <a:xfrm>
            <a:off x="2699107" y="1983280"/>
            <a:ext cx="1812719" cy="230832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 fontAlgn="b"/>
            <a:r>
              <a:rPr lang="sv-SE" sz="900" b="1" dirty="0"/>
              <a:t>ENST00000</a:t>
            </a:r>
            <a:r>
              <a:rPr lang="sv-SE" altLang="zh-CN" sz="900" b="1" dirty="0"/>
              <a:t>319622(PKM1)</a:t>
            </a:r>
            <a:endParaRPr lang="sv-SE" sz="9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pSp>
        <p:nvGrpSpPr>
          <p:cNvPr id="184" name="Group 183"/>
          <p:cNvGrpSpPr/>
          <p:nvPr/>
        </p:nvGrpSpPr>
        <p:grpSpPr>
          <a:xfrm>
            <a:off x="4363678" y="1207756"/>
            <a:ext cx="5404731" cy="2137718"/>
            <a:chOff x="2623653" y="1207756"/>
            <a:chExt cx="4968240" cy="2018409"/>
          </a:xfrm>
        </p:grpSpPr>
        <p:sp>
          <p:nvSpPr>
            <p:cNvPr id="95" name="Rectangle 94"/>
            <p:cNvSpPr/>
            <p:nvPr/>
          </p:nvSpPr>
          <p:spPr>
            <a:xfrm>
              <a:off x="3923928" y="1992091"/>
              <a:ext cx="1387494" cy="11557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013" dirty="0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120362" y="1992091"/>
              <a:ext cx="400159" cy="11557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013" dirty="0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2720203" y="1992091"/>
              <a:ext cx="400159" cy="11557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013" dirty="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5638397" y="1992091"/>
              <a:ext cx="685800" cy="11557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013" dirty="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316544" y="1992051"/>
              <a:ext cx="321853" cy="115576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013" dirty="0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6360704" y="1740234"/>
              <a:ext cx="1231189" cy="203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57.9 </a:t>
              </a:r>
              <a:r>
                <a:rPr lang="en-US" sz="800" b="1" dirty="0" err="1"/>
                <a:t>kDa</a:t>
              </a:r>
              <a:endParaRPr lang="sv-SE" sz="800" b="1" dirty="0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6360704" y="2159283"/>
              <a:ext cx="1231189" cy="203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53.0 </a:t>
              </a:r>
              <a:r>
                <a:rPr lang="en-US" sz="800" b="1" dirty="0" err="1"/>
                <a:t>kDa</a:t>
              </a:r>
              <a:endParaRPr lang="sv-SE" sz="800" b="1" dirty="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6360704" y="2375893"/>
              <a:ext cx="1231189" cy="203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49.9 </a:t>
              </a:r>
              <a:r>
                <a:rPr lang="en-US" sz="800" b="1" dirty="0" err="1"/>
                <a:t>kDa</a:t>
              </a:r>
              <a:endParaRPr lang="sv-SE" sz="800" b="1" dirty="0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6360704" y="2574917"/>
              <a:ext cx="1231189" cy="203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40.2 </a:t>
              </a:r>
              <a:r>
                <a:rPr lang="en-US" sz="800" b="1" dirty="0" err="1"/>
                <a:t>kDa</a:t>
              </a:r>
              <a:endParaRPr lang="sv-SE" sz="800" b="1" dirty="0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2725491" y="2618517"/>
              <a:ext cx="192855" cy="11557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013" dirty="0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2722515" y="2416925"/>
              <a:ext cx="400159" cy="11557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013" dirty="0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2720203" y="1784078"/>
              <a:ext cx="247613" cy="11557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762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900" b="1" dirty="0">
                  <a:solidFill>
                    <a:schemeClr val="tx1"/>
                  </a:solidFill>
                </a:rPr>
                <a:t>N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2720203" y="2195053"/>
              <a:ext cx="400159" cy="11557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013" dirty="0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2975474" y="1784078"/>
              <a:ext cx="498117" cy="11557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762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900" b="1" dirty="0">
                  <a:solidFill>
                    <a:schemeClr val="tx1"/>
                  </a:solidFill>
                </a:rPr>
                <a:t>A1</a:t>
              </a: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3120362" y="2195053"/>
              <a:ext cx="400159" cy="11557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013" dirty="0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3132273" y="2416925"/>
              <a:ext cx="443680" cy="115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013" dirty="0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3585502" y="2416925"/>
              <a:ext cx="340739" cy="11557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013" dirty="0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3481248" y="1784078"/>
              <a:ext cx="696996" cy="11557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762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900" b="1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3520521" y="2195053"/>
              <a:ext cx="403409" cy="11557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013" dirty="0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3926538" y="2416925"/>
              <a:ext cx="400159" cy="11557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013" dirty="0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3923928" y="2195053"/>
              <a:ext cx="1387494" cy="11557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013" dirty="0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4326400" y="2416925"/>
              <a:ext cx="400159" cy="11557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013" dirty="0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4185631" y="1784078"/>
              <a:ext cx="1145350" cy="11557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762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900" b="1" dirty="0">
                  <a:solidFill>
                    <a:schemeClr val="tx1"/>
                  </a:solidFill>
                </a:rPr>
                <a:t>A2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4009430" y="2618517"/>
              <a:ext cx="1319534" cy="11557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013" dirty="0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4726261" y="2416925"/>
              <a:ext cx="400159" cy="11557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013" dirty="0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5125826" y="2416925"/>
              <a:ext cx="400159" cy="11557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013" dirty="0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5524042" y="2416925"/>
              <a:ext cx="400159" cy="11557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013" dirty="0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5317773" y="2618517"/>
              <a:ext cx="324708" cy="115577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013" dirty="0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5645993" y="2618517"/>
              <a:ext cx="289811" cy="11557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013" dirty="0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5638398" y="2195053"/>
              <a:ext cx="390355" cy="11557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013" dirty="0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5938043" y="2618517"/>
              <a:ext cx="400159" cy="11557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013" dirty="0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5921663" y="2416925"/>
              <a:ext cx="410699" cy="11557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013" dirty="0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5338369" y="1784078"/>
              <a:ext cx="993993" cy="11557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762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900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028753" y="2195053"/>
              <a:ext cx="295536" cy="1155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013" dirty="0"/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2930161" y="2618517"/>
              <a:ext cx="1065777" cy="115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013" dirty="0"/>
            </a:p>
          </p:txBody>
        </p:sp>
        <p:cxnSp>
          <p:nvCxnSpPr>
            <p:cNvPr id="153" name="Straight Connector 152"/>
            <p:cNvCxnSpPr/>
            <p:nvPr/>
          </p:nvCxnSpPr>
          <p:spPr>
            <a:xfrm flipV="1">
              <a:off x="2972568" y="1910648"/>
              <a:ext cx="0" cy="822960"/>
            </a:xfrm>
            <a:prstGeom prst="line">
              <a:avLst/>
            </a:prstGeom>
            <a:ln w="762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 flipV="1">
              <a:off x="3476843" y="1910648"/>
              <a:ext cx="0" cy="822960"/>
            </a:xfrm>
            <a:prstGeom prst="line">
              <a:avLst/>
            </a:prstGeom>
            <a:ln w="762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V="1">
              <a:off x="4181498" y="1910648"/>
              <a:ext cx="0" cy="822960"/>
            </a:xfrm>
            <a:prstGeom prst="line">
              <a:avLst/>
            </a:prstGeom>
            <a:ln w="762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Rectangle 155"/>
            <p:cNvSpPr/>
            <p:nvPr/>
          </p:nvSpPr>
          <p:spPr>
            <a:xfrm>
              <a:off x="5316544" y="2195013"/>
              <a:ext cx="321853" cy="115576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013" dirty="0"/>
            </a:p>
          </p:txBody>
        </p:sp>
        <p:cxnSp>
          <p:nvCxnSpPr>
            <p:cNvPr id="157" name="Straight Connector 156"/>
            <p:cNvCxnSpPr/>
            <p:nvPr/>
          </p:nvCxnSpPr>
          <p:spPr>
            <a:xfrm flipV="1">
              <a:off x="5332019" y="1910648"/>
              <a:ext cx="0" cy="822960"/>
            </a:xfrm>
            <a:prstGeom prst="line">
              <a:avLst/>
            </a:prstGeom>
            <a:ln w="762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TextBox 157"/>
            <p:cNvSpPr txBox="1"/>
            <p:nvPr/>
          </p:nvSpPr>
          <p:spPr>
            <a:xfrm>
              <a:off x="2623653" y="1488969"/>
              <a:ext cx="138842" cy="217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900" b="1" dirty="0"/>
                <a:t>1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2783553" y="1488969"/>
              <a:ext cx="357941" cy="217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900" b="1" dirty="0"/>
                <a:t>44</a:t>
              </a: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3271483" y="1488969"/>
              <a:ext cx="431358" cy="217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900" b="1" dirty="0"/>
                <a:t>116</a:t>
              </a: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3969370" y="1488969"/>
              <a:ext cx="559694" cy="217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900" b="1" dirty="0"/>
                <a:t>218</a:t>
              </a: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5104079" y="1488969"/>
              <a:ext cx="559694" cy="217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900" b="1" dirty="0"/>
                <a:t>389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6187160" y="1488969"/>
              <a:ext cx="559694" cy="217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900" b="1" dirty="0"/>
                <a:t>531</a:t>
              </a:r>
            </a:p>
          </p:txBody>
        </p:sp>
        <p:cxnSp>
          <p:nvCxnSpPr>
            <p:cNvPr id="164" name="Straight Connector 163"/>
            <p:cNvCxnSpPr/>
            <p:nvPr/>
          </p:nvCxnSpPr>
          <p:spPr>
            <a:xfrm flipV="1">
              <a:off x="5633473" y="1819628"/>
              <a:ext cx="0" cy="914400"/>
            </a:xfrm>
            <a:prstGeom prst="line">
              <a:avLst/>
            </a:prstGeom>
            <a:ln w="762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Rectangle 164"/>
            <p:cNvSpPr/>
            <p:nvPr/>
          </p:nvSpPr>
          <p:spPr>
            <a:xfrm>
              <a:off x="4393258" y="1728248"/>
              <a:ext cx="2013166" cy="1060367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013"/>
            </a:p>
          </p:txBody>
        </p:sp>
        <p:cxnSp>
          <p:nvCxnSpPr>
            <p:cNvPr id="166" name="Straight Arrow Connector 165"/>
            <p:cNvCxnSpPr/>
            <p:nvPr/>
          </p:nvCxnSpPr>
          <p:spPr>
            <a:xfrm flipV="1">
              <a:off x="4557390" y="1496712"/>
              <a:ext cx="1026" cy="280482"/>
            </a:xfrm>
            <a:prstGeom prst="straightConnector1">
              <a:avLst/>
            </a:prstGeom>
            <a:ln w="762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 flipV="1">
              <a:off x="4554415" y="1819628"/>
              <a:ext cx="0" cy="914400"/>
            </a:xfrm>
            <a:prstGeom prst="line">
              <a:avLst/>
            </a:prstGeom>
            <a:ln w="762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4229423" y="2871390"/>
              <a:ext cx="559694" cy="217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altLang="zh-CN" sz="900" b="1" dirty="0"/>
                <a:t>243</a:t>
              </a:r>
              <a:endParaRPr lang="sv-SE" sz="900" b="1" dirty="0"/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6187160" y="2871390"/>
              <a:ext cx="559694" cy="217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900" b="1" dirty="0"/>
                <a:t>531</a:t>
              </a:r>
            </a:p>
          </p:txBody>
        </p:sp>
        <p:sp>
          <p:nvSpPr>
            <p:cNvPr id="170" name="Right Brace 169"/>
            <p:cNvSpPr/>
            <p:nvPr/>
          </p:nvSpPr>
          <p:spPr>
            <a:xfrm rot="5400000">
              <a:off x="5353193" y="1911768"/>
              <a:ext cx="98146" cy="1970215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1" name="Picture 17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0504" y="2966583"/>
              <a:ext cx="266856" cy="259582"/>
            </a:xfrm>
            <a:prstGeom prst="rect">
              <a:avLst/>
            </a:prstGeom>
          </p:spPr>
        </p:pic>
        <p:sp>
          <p:nvSpPr>
            <p:cNvPr id="179" name="Rectangle 178"/>
            <p:cNvSpPr/>
            <p:nvPr/>
          </p:nvSpPr>
          <p:spPr>
            <a:xfrm>
              <a:off x="3520521" y="1992091"/>
              <a:ext cx="403409" cy="11557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013" dirty="0"/>
            </a:p>
          </p:txBody>
        </p:sp>
        <p:cxnSp>
          <p:nvCxnSpPr>
            <p:cNvPr id="180" name="Straight Arrow Connector 179"/>
            <p:cNvCxnSpPr/>
            <p:nvPr/>
          </p:nvCxnSpPr>
          <p:spPr>
            <a:xfrm flipV="1">
              <a:off x="5636131" y="1496712"/>
              <a:ext cx="1026" cy="280482"/>
            </a:xfrm>
            <a:prstGeom prst="straightConnector1">
              <a:avLst/>
            </a:prstGeom>
            <a:ln w="762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/>
            <p:cNvSpPr txBox="1"/>
            <p:nvPr/>
          </p:nvSpPr>
          <p:spPr>
            <a:xfrm>
              <a:off x="6360703" y="1944998"/>
              <a:ext cx="1231189" cy="203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5</a:t>
              </a:r>
              <a:r>
                <a:rPr lang="sv-SE" altLang="zh-CN" sz="800" b="1" dirty="0"/>
                <a:t>8.1 </a:t>
              </a:r>
              <a:r>
                <a:rPr lang="en-US" sz="800" b="1" dirty="0" err="1"/>
                <a:t>kDa</a:t>
              </a:r>
              <a:endParaRPr lang="sv-SE" sz="800" b="1" dirty="0"/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5073678" y="1207756"/>
              <a:ext cx="1459135" cy="217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900" b="1" dirty="0"/>
                <a:t>K433: FBP binding site</a:t>
              </a: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4014597" y="1207756"/>
              <a:ext cx="1459135" cy="217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900" b="1" dirty="0"/>
                <a:t>K270: active site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67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97118"/>
            <a:ext cx="8229600" cy="971642"/>
          </a:xfrm>
        </p:spPr>
        <p:txBody>
          <a:bodyPr/>
          <a:lstStyle/>
          <a:p>
            <a:r>
              <a:rPr lang="sv-SE" dirty="0" smtClean="0"/>
              <a:t>P</a:t>
            </a:r>
            <a:r>
              <a:rPr lang="sv-SE" altLang="zh-CN" dirty="0" smtClean="0"/>
              <a:t>rotein products in human cells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799406" y="4509120"/>
            <a:ext cx="1191653" cy="230832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 fontAlgn="b"/>
            <a:r>
              <a:rPr lang="sv-SE" sz="900" b="1" dirty="0"/>
              <a:t>ENST00000389093</a:t>
            </a:r>
            <a:endParaRPr lang="sv-SE" sz="900" b="1" dirty="0">
              <a:latin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08127" y="4512975"/>
            <a:ext cx="1191653" cy="230832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 fontAlgn="b"/>
            <a:r>
              <a:rPr lang="sv-SE" sz="900" b="1" dirty="0"/>
              <a:t>ENST00000568883</a:t>
            </a:r>
            <a:endParaRPr lang="sv-SE" sz="9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4" t="7621" r="12355" b="34386"/>
          <a:stretch/>
        </p:blipFill>
        <p:spPr>
          <a:xfrm>
            <a:off x="4119481" y="2191177"/>
            <a:ext cx="1439885" cy="2880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1" t="45532" r="13871" b="22313"/>
          <a:stretch/>
        </p:blipFill>
        <p:spPr>
          <a:xfrm>
            <a:off x="4119481" y="1903178"/>
            <a:ext cx="1439885" cy="2560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4320833" y="1484785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Whole lysate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3" t="33702" r="13529" b="24884"/>
          <a:stretch/>
        </p:blipFill>
        <p:spPr>
          <a:xfrm>
            <a:off x="7055194" y="1902226"/>
            <a:ext cx="1444749" cy="2579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5" t="6052" r="17383" b="32518"/>
          <a:stretch/>
        </p:blipFill>
        <p:spPr>
          <a:xfrm>
            <a:off x="7055194" y="2192328"/>
            <a:ext cx="1444749" cy="2857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7094490" y="1484785"/>
            <a:ext cx="1497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Nuclear protein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4" t="7067" r="15195" b="28093"/>
          <a:stretch/>
        </p:blipFill>
        <p:spPr>
          <a:xfrm>
            <a:off x="5663952" y="2197180"/>
            <a:ext cx="1303680" cy="2760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5" t="42651" r="15014" b="24631"/>
          <a:stretch/>
        </p:blipFill>
        <p:spPr>
          <a:xfrm>
            <a:off x="5663952" y="1902225"/>
            <a:ext cx="1303680" cy="2579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5615914" y="1484785"/>
            <a:ext cx="1645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Cytosolic protein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203984" y="1726915"/>
            <a:ext cx="4090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b="1" dirty="0"/>
              <a:t>PC3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41385" y="1726915"/>
            <a:ext cx="6335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b="1" dirty="0"/>
              <a:t>RWPE-1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61491" y="1726915"/>
            <a:ext cx="5116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b="1" dirty="0"/>
              <a:t>MRC5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39616" y="2283021"/>
            <a:ext cx="14943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ENST00000568883(40 </a:t>
            </a:r>
            <a:r>
              <a:rPr lang="en-US" sz="800" b="1" dirty="0" err="1"/>
              <a:t>kDa</a:t>
            </a:r>
            <a:r>
              <a:rPr lang="en-US" sz="800" b="1" dirty="0"/>
              <a:t>)</a:t>
            </a:r>
            <a:endParaRPr lang="sv-SE" sz="8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639616" y="2118180"/>
            <a:ext cx="14943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ENST00000389093(49 </a:t>
            </a:r>
            <a:r>
              <a:rPr lang="en-US" sz="800" b="1" dirty="0" err="1"/>
              <a:t>kDa</a:t>
            </a:r>
            <a:r>
              <a:rPr lang="en-US" sz="800" b="1" dirty="0"/>
              <a:t>)</a:t>
            </a:r>
            <a:endParaRPr lang="sv-SE" sz="8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3208747" y="1935365"/>
            <a:ext cx="8130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PKM(58 </a:t>
            </a:r>
            <a:r>
              <a:rPr lang="en-US" sz="800" b="1" dirty="0" err="1"/>
              <a:t>kDa</a:t>
            </a:r>
            <a:r>
              <a:rPr lang="en-US" sz="800" b="1" dirty="0"/>
              <a:t>)</a:t>
            </a:r>
            <a:endParaRPr lang="sv-SE" sz="8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708182" y="1724683"/>
            <a:ext cx="4090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b="1" dirty="0"/>
              <a:t>PC3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45583" y="1724683"/>
            <a:ext cx="6335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b="1" dirty="0"/>
              <a:t>RWPE-1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565689" y="1724683"/>
            <a:ext cx="5116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b="1" dirty="0"/>
              <a:t>MRC5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153432" y="1732811"/>
            <a:ext cx="4090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b="1" dirty="0"/>
              <a:t>PC3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490833" y="1732811"/>
            <a:ext cx="6335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b="1" dirty="0"/>
              <a:t>RWPE-1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010939" y="1732811"/>
            <a:ext cx="5116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b="1" dirty="0"/>
              <a:t>MRC5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1" t="38685" r="10447" b="31052"/>
          <a:stretch/>
        </p:blipFill>
        <p:spPr>
          <a:xfrm>
            <a:off x="5563373" y="3996218"/>
            <a:ext cx="1451649" cy="2775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3" t="58652" r="10547" b="4631"/>
          <a:stretch/>
        </p:blipFill>
        <p:spPr>
          <a:xfrm>
            <a:off x="5563373" y="3264841"/>
            <a:ext cx="1451649" cy="2858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6" t="34082" r="11171" b="28101"/>
          <a:stretch/>
        </p:blipFill>
        <p:spPr>
          <a:xfrm>
            <a:off x="5563373" y="3587957"/>
            <a:ext cx="1451649" cy="375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7" t="45800" r="6142" b="18312"/>
          <a:stretch/>
        </p:blipFill>
        <p:spPr>
          <a:xfrm>
            <a:off x="7051047" y="3587957"/>
            <a:ext cx="1451649" cy="375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1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0" t="38550" r="13559" b="36183"/>
          <a:stretch/>
        </p:blipFill>
        <p:spPr>
          <a:xfrm>
            <a:off x="7051047" y="3996218"/>
            <a:ext cx="1451649" cy="2775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1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9" t="50000" r="9118" b="14260"/>
          <a:stretch/>
        </p:blipFill>
        <p:spPr>
          <a:xfrm>
            <a:off x="7051045" y="3264841"/>
            <a:ext cx="1451650" cy="2858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1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8" t="57244" r="14187" b="8887"/>
          <a:stretch/>
        </p:blipFill>
        <p:spPr>
          <a:xfrm>
            <a:off x="4069447" y="4001185"/>
            <a:ext cx="1451649" cy="2675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1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7" t="32976" r="9816" b="24321"/>
          <a:stretch/>
        </p:blipFill>
        <p:spPr>
          <a:xfrm>
            <a:off x="4069447" y="3587048"/>
            <a:ext cx="1451649" cy="3759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1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6" t="49944" r="13837" b="19908"/>
          <a:stretch/>
        </p:blipFill>
        <p:spPr>
          <a:xfrm>
            <a:off x="4069447" y="3264843"/>
            <a:ext cx="1451649" cy="2858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0" name="TextBox 39"/>
          <p:cNvSpPr txBox="1"/>
          <p:nvPr/>
        </p:nvSpPr>
        <p:spPr>
          <a:xfrm>
            <a:off x="2567608" y="3777814"/>
            <a:ext cx="14943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ENST00000568883(40 </a:t>
            </a:r>
            <a:r>
              <a:rPr lang="en-US" sz="800" b="1" dirty="0" err="1"/>
              <a:t>kDa</a:t>
            </a:r>
            <a:r>
              <a:rPr lang="en-US" sz="800" b="1" dirty="0"/>
              <a:t>)</a:t>
            </a:r>
            <a:endParaRPr lang="sv-SE" sz="8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2567608" y="3573447"/>
            <a:ext cx="14943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ENST00000389093(49 </a:t>
            </a:r>
            <a:r>
              <a:rPr lang="en-US" sz="800" b="1" dirty="0" err="1"/>
              <a:t>kDa</a:t>
            </a:r>
            <a:r>
              <a:rPr lang="en-US" sz="800" b="1" dirty="0"/>
              <a:t>)</a:t>
            </a:r>
            <a:endParaRPr lang="sv-SE" sz="8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3142341" y="3325019"/>
            <a:ext cx="8130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PKM(58 </a:t>
            </a:r>
            <a:r>
              <a:rPr lang="en-US" sz="800" b="1" dirty="0" err="1"/>
              <a:t>kDa</a:t>
            </a:r>
            <a:r>
              <a:rPr lang="en-US" sz="800" b="1" dirty="0"/>
              <a:t>)</a:t>
            </a:r>
            <a:endParaRPr lang="sv-SE" sz="8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3165189" y="4016039"/>
            <a:ext cx="6832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000" b="1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-tubulin</a:t>
            </a:r>
            <a:endParaRPr lang="en-GB" sz="1000" b="1" dirty="0"/>
          </a:p>
        </p:txBody>
      </p:sp>
      <p:sp>
        <p:nvSpPr>
          <p:cNvPr id="44" name="TextBox 43"/>
          <p:cNvSpPr txBox="1"/>
          <p:nvPr/>
        </p:nvSpPr>
        <p:spPr>
          <a:xfrm rot="19598634">
            <a:off x="4046071" y="3011296"/>
            <a:ext cx="5325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err="1"/>
              <a:t>siCont</a:t>
            </a:r>
            <a:r>
              <a:rPr lang="en-US" sz="800" b="1" dirty="0"/>
              <a:t>.</a:t>
            </a:r>
            <a:endParaRPr lang="en-GB" sz="800" b="1" dirty="0"/>
          </a:p>
        </p:txBody>
      </p:sp>
      <p:sp>
        <p:nvSpPr>
          <p:cNvPr id="45" name="TextBox 44"/>
          <p:cNvSpPr txBox="1"/>
          <p:nvPr/>
        </p:nvSpPr>
        <p:spPr>
          <a:xfrm rot="19598634">
            <a:off x="4393639" y="2973225"/>
            <a:ext cx="6591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err="1"/>
              <a:t>siPKM</a:t>
            </a:r>
            <a:r>
              <a:rPr lang="en-US" sz="800" b="1" dirty="0"/>
              <a:t> #A</a:t>
            </a:r>
            <a:endParaRPr lang="en-GB" sz="800" b="1" dirty="0"/>
          </a:p>
        </p:txBody>
      </p:sp>
      <p:sp>
        <p:nvSpPr>
          <p:cNvPr id="46" name="TextBox 45"/>
          <p:cNvSpPr txBox="1"/>
          <p:nvPr/>
        </p:nvSpPr>
        <p:spPr>
          <a:xfrm rot="19598634">
            <a:off x="4720280" y="2974480"/>
            <a:ext cx="6591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err="1"/>
              <a:t>siPKM</a:t>
            </a:r>
            <a:r>
              <a:rPr lang="en-US" sz="800" b="1" dirty="0"/>
              <a:t> #B</a:t>
            </a:r>
            <a:endParaRPr lang="en-GB" sz="800" b="1" dirty="0"/>
          </a:p>
        </p:txBody>
      </p:sp>
      <p:sp>
        <p:nvSpPr>
          <p:cNvPr id="47" name="TextBox 46"/>
          <p:cNvSpPr txBox="1"/>
          <p:nvPr/>
        </p:nvSpPr>
        <p:spPr>
          <a:xfrm rot="19598634">
            <a:off x="5044804" y="2974898"/>
            <a:ext cx="6591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err="1"/>
              <a:t>siPKM</a:t>
            </a:r>
            <a:r>
              <a:rPr lang="en-US" sz="800" b="1" dirty="0"/>
              <a:t> #C</a:t>
            </a:r>
            <a:endParaRPr lang="en-GB" sz="8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4617225" y="2670774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PC3</a:t>
            </a:r>
          </a:p>
        </p:txBody>
      </p:sp>
      <p:sp>
        <p:nvSpPr>
          <p:cNvPr id="49" name="TextBox 48"/>
          <p:cNvSpPr txBox="1"/>
          <p:nvPr/>
        </p:nvSpPr>
        <p:spPr>
          <a:xfrm rot="19598634">
            <a:off x="5523899" y="3011296"/>
            <a:ext cx="5325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err="1"/>
              <a:t>siCont</a:t>
            </a:r>
            <a:r>
              <a:rPr lang="en-US" sz="800" b="1" dirty="0"/>
              <a:t>.</a:t>
            </a:r>
            <a:endParaRPr lang="en-GB" sz="800" b="1" dirty="0"/>
          </a:p>
        </p:txBody>
      </p:sp>
      <p:sp>
        <p:nvSpPr>
          <p:cNvPr id="50" name="TextBox 49"/>
          <p:cNvSpPr txBox="1"/>
          <p:nvPr/>
        </p:nvSpPr>
        <p:spPr>
          <a:xfrm rot="19598634">
            <a:off x="5871467" y="2973225"/>
            <a:ext cx="6591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err="1"/>
              <a:t>siPKM</a:t>
            </a:r>
            <a:r>
              <a:rPr lang="en-US" sz="800" b="1" dirty="0"/>
              <a:t> #A</a:t>
            </a:r>
            <a:endParaRPr lang="en-GB" sz="800" b="1" dirty="0"/>
          </a:p>
        </p:txBody>
      </p:sp>
      <p:sp>
        <p:nvSpPr>
          <p:cNvPr id="51" name="TextBox 50"/>
          <p:cNvSpPr txBox="1"/>
          <p:nvPr/>
        </p:nvSpPr>
        <p:spPr>
          <a:xfrm rot="19598634">
            <a:off x="6198107" y="2974480"/>
            <a:ext cx="6591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err="1"/>
              <a:t>siPKM</a:t>
            </a:r>
            <a:r>
              <a:rPr lang="en-US" sz="800" b="1" dirty="0"/>
              <a:t> #B</a:t>
            </a:r>
            <a:endParaRPr lang="en-GB" sz="800" b="1" dirty="0"/>
          </a:p>
        </p:txBody>
      </p:sp>
      <p:sp>
        <p:nvSpPr>
          <p:cNvPr id="52" name="TextBox 51"/>
          <p:cNvSpPr txBox="1"/>
          <p:nvPr/>
        </p:nvSpPr>
        <p:spPr>
          <a:xfrm rot="19598634">
            <a:off x="6522632" y="2974898"/>
            <a:ext cx="6591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err="1"/>
              <a:t>siPKM</a:t>
            </a:r>
            <a:r>
              <a:rPr lang="en-US" sz="800" b="1" dirty="0"/>
              <a:t> #C</a:t>
            </a:r>
            <a:endParaRPr lang="en-GB" sz="8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5992436" y="2670774"/>
            <a:ext cx="8803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RWPE-1</a:t>
            </a:r>
          </a:p>
        </p:txBody>
      </p:sp>
      <p:sp>
        <p:nvSpPr>
          <p:cNvPr id="54" name="TextBox 53"/>
          <p:cNvSpPr txBox="1"/>
          <p:nvPr/>
        </p:nvSpPr>
        <p:spPr>
          <a:xfrm rot="19598634">
            <a:off x="7012887" y="3011296"/>
            <a:ext cx="5325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err="1"/>
              <a:t>siCont</a:t>
            </a:r>
            <a:r>
              <a:rPr lang="en-US" sz="800" b="1" dirty="0"/>
              <a:t>.</a:t>
            </a:r>
            <a:endParaRPr lang="en-GB" sz="800" b="1" dirty="0"/>
          </a:p>
        </p:txBody>
      </p:sp>
      <p:sp>
        <p:nvSpPr>
          <p:cNvPr id="55" name="TextBox 54"/>
          <p:cNvSpPr txBox="1"/>
          <p:nvPr/>
        </p:nvSpPr>
        <p:spPr>
          <a:xfrm rot="19598634">
            <a:off x="7360455" y="2973225"/>
            <a:ext cx="6591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err="1"/>
              <a:t>siPKM</a:t>
            </a:r>
            <a:r>
              <a:rPr lang="en-US" sz="800" b="1" dirty="0"/>
              <a:t> #A</a:t>
            </a:r>
            <a:endParaRPr lang="en-GB" sz="800" b="1" dirty="0"/>
          </a:p>
        </p:txBody>
      </p:sp>
      <p:sp>
        <p:nvSpPr>
          <p:cNvPr id="56" name="TextBox 55"/>
          <p:cNvSpPr txBox="1"/>
          <p:nvPr/>
        </p:nvSpPr>
        <p:spPr>
          <a:xfrm rot="19598634">
            <a:off x="7687095" y="2974480"/>
            <a:ext cx="6591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err="1"/>
              <a:t>siPKM</a:t>
            </a:r>
            <a:r>
              <a:rPr lang="en-US" sz="800" b="1" dirty="0"/>
              <a:t> #B</a:t>
            </a:r>
            <a:endParaRPr lang="en-GB" sz="800" b="1" dirty="0"/>
          </a:p>
        </p:txBody>
      </p:sp>
      <p:sp>
        <p:nvSpPr>
          <p:cNvPr id="57" name="TextBox 56"/>
          <p:cNvSpPr txBox="1"/>
          <p:nvPr/>
        </p:nvSpPr>
        <p:spPr>
          <a:xfrm rot="19598634">
            <a:off x="8011619" y="2974898"/>
            <a:ext cx="6591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err="1"/>
              <a:t>siPKM</a:t>
            </a:r>
            <a:r>
              <a:rPr lang="en-US" sz="800" b="1" dirty="0"/>
              <a:t> #C</a:t>
            </a:r>
            <a:endParaRPr lang="en-GB" sz="800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7516797" y="2670774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MRC-5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17"/>
          <a:srcRect t="873" b="1453"/>
          <a:stretch/>
        </p:blipFill>
        <p:spPr>
          <a:xfrm>
            <a:off x="2783632" y="4863248"/>
            <a:ext cx="2904486" cy="1137421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54806" y="4842626"/>
            <a:ext cx="2979021" cy="117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0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2864" y="54849"/>
            <a:ext cx="8229600" cy="850106"/>
          </a:xfrm>
        </p:spPr>
        <p:txBody>
          <a:bodyPr>
            <a:normAutofit/>
          </a:bodyPr>
          <a:lstStyle/>
          <a:p>
            <a:r>
              <a:rPr lang="sv-SE" sz="2400" dirty="0"/>
              <a:t>Biological effect of PKM </a:t>
            </a:r>
            <a:r>
              <a:rPr lang="sv-SE" sz="2400" dirty="0" smtClean="0"/>
              <a:t>transcript</a:t>
            </a:r>
            <a:endParaRPr lang="sv-SE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7" r="45464" b="76599"/>
          <a:stretch/>
        </p:blipFill>
        <p:spPr>
          <a:xfrm>
            <a:off x="3355756" y="2432618"/>
            <a:ext cx="1482719" cy="6914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 rot="18900000">
            <a:off x="3381424" y="2006809"/>
            <a:ext cx="8402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b="1" dirty="0"/>
              <a:t>pCMV6KN </a:t>
            </a:r>
          </a:p>
        </p:txBody>
      </p:sp>
      <p:sp>
        <p:nvSpPr>
          <p:cNvPr id="8" name="TextBox 7"/>
          <p:cNvSpPr txBox="1"/>
          <p:nvPr/>
        </p:nvSpPr>
        <p:spPr>
          <a:xfrm rot="18900000">
            <a:off x="3836651" y="1831072"/>
            <a:ext cx="13019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b="1" dirty="0"/>
              <a:t>ENST00000389093</a:t>
            </a:r>
          </a:p>
        </p:txBody>
      </p:sp>
      <p:sp>
        <p:nvSpPr>
          <p:cNvPr id="9" name="TextBox 8"/>
          <p:cNvSpPr txBox="1"/>
          <p:nvPr/>
        </p:nvSpPr>
        <p:spPr>
          <a:xfrm rot="18900000">
            <a:off x="4284945" y="1818603"/>
            <a:ext cx="13372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b="1" dirty="0"/>
              <a:t>ENST00000568883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38886" y="1171682"/>
            <a:ext cx="16081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/>
              <a:t>PC3 transfection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05918" y="4226125"/>
            <a:ext cx="1848000" cy="1386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63793" y="4226123"/>
            <a:ext cx="1848000" cy="1386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48040" y="4226123"/>
            <a:ext cx="1848000" cy="1386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484957" y="3767569"/>
            <a:ext cx="1157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Empty vector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36918" y="3784503"/>
            <a:ext cx="1529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ENST00000389093</a:t>
            </a:r>
            <a:endParaRPr lang="en-GB" sz="12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179040" y="3726037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ENST00000568883</a:t>
            </a:r>
            <a:r>
              <a:rPr lang="en-US" b="1" dirty="0"/>
              <a:t> </a:t>
            </a:r>
            <a:endParaRPr lang="en-GB" sz="1400" b="1" dirty="0"/>
          </a:p>
        </p:txBody>
      </p:sp>
      <p:graphicFrame>
        <p:nvGraphicFramePr>
          <p:cNvPr id="22" name="Chart 21"/>
          <p:cNvGraphicFramePr>
            <a:graphicFrameLocks/>
          </p:cNvGraphicFramePr>
          <p:nvPr>
            <p:extLst/>
          </p:nvPr>
        </p:nvGraphicFramePr>
        <p:xfrm>
          <a:off x="5375920" y="1400340"/>
          <a:ext cx="4290610" cy="22473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2711624" y="2394517"/>
            <a:ext cx="6254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50KDa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711624" y="2901009"/>
            <a:ext cx="6254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30KDa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3324156" y="2522170"/>
            <a:ext cx="6858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24156" y="3025780"/>
            <a:ext cx="6858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3071665" y="3504360"/>
            <a:ext cx="1734111" cy="2804960"/>
            <a:chOff x="1754087" y="3469407"/>
            <a:chExt cx="1734111" cy="2804960"/>
          </a:xfrm>
        </p:grpSpPr>
        <p:graphicFrame>
          <p:nvGraphicFramePr>
            <p:cNvPr id="21" name="Chart 20"/>
            <p:cNvGraphicFramePr>
              <a:graphicFrameLocks/>
            </p:cNvGraphicFramePr>
            <p:nvPr>
              <p:extLst/>
            </p:nvPr>
          </p:nvGraphicFramePr>
          <p:xfrm>
            <a:off x="1754087" y="3469407"/>
            <a:ext cx="1734111" cy="28049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27" name="TextBox 26"/>
            <p:cNvSpPr txBox="1"/>
            <p:nvPr/>
          </p:nvSpPr>
          <p:spPr>
            <a:xfrm>
              <a:off x="2725293" y="4001116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*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4353293" y="367295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13229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9"/>
            <a:ext cx="8075240" cy="874101"/>
          </a:xfrm>
        </p:spPr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215680" y="1124744"/>
            <a:ext cx="5729432" cy="4680520"/>
            <a:chOff x="359448" y="5114544"/>
            <a:chExt cx="5815844" cy="6058156"/>
          </a:xfrm>
        </p:grpSpPr>
        <p:grpSp>
          <p:nvGrpSpPr>
            <p:cNvPr id="6" name="Group 5"/>
            <p:cNvGrpSpPr/>
            <p:nvPr/>
          </p:nvGrpSpPr>
          <p:grpSpPr>
            <a:xfrm>
              <a:off x="359448" y="5114544"/>
              <a:ext cx="5815844" cy="6058156"/>
              <a:chOff x="359448" y="5114544"/>
              <a:chExt cx="5815844" cy="6058156"/>
            </a:xfrm>
          </p:grpSpPr>
          <p:graphicFrame>
            <p:nvGraphicFramePr>
              <p:cNvPr id="14" name="Chart 13"/>
              <p:cNvGraphicFramePr>
                <a:graphicFrameLocks/>
              </p:cNvGraphicFramePr>
              <p:nvPr>
                <p:extLst/>
              </p:nvPr>
            </p:nvGraphicFramePr>
            <p:xfrm>
              <a:off x="4353692" y="8124530"/>
              <a:ext cx="1821600" cy="304817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graphicFrame>
            <p:nvGraphicFramePr>
              <p:cNvPr id="15" name="Chart 14"/>
              <p:cNvGraphicFramePr>
                <a:graphicFrameLocks/>
              </p:cNvGraphicFramePr>
              <p:nvPr>
                <p:extLst/>
              </p:nvPr>
            </p:nvGraphicFramePr>
            <p:xfrm>
              <a:off x="359448" y="8124530"/>
              <a:ext cx="1821600" cy="304817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graphicFrame>
            <p:nvGraphicFramePr>
              <p:cNvPr id="16" name="Chart 15"/>
              <p:cNvGraphicFramePr>
                <a:graphicFrameLocks/>
              </p:cNvGraphicFramePr>
              <p:nvPr>
                <p:extLst/>
              </p:nvPr>
            </p:nvGraphicFramePr>
            <p:xfrm>
              <a:off x="2327079" y="8124530"/>
              <a:ext cx="1821600" cy="304817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graphicFrame>
            <p:nvGraphicFramePr>
              <p:cNvPr id="17" name="Chart 16"/>
              <p:cNvGraphicFramePr>
                <a:graphicFrameLocks/>
              </p:cNvGraphicFramePr>
              <p:nvPr>
                <p:extLst/>
              </p:nvPr>
            </p:nvGraphicFramePr>
            <p:xfrm>
              <a:off x="359448" y="5114544"/>
              <a:ext cx="1821600" cy="304817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graphicFrame>
            <p:nvGraphicFramePr>
              <p:cNvPr id="18" name="Chart 17"/>
              <p:cNvGraphicFramePr>
                <a:graphicFrameLocks/>
              </p:cNvGraphicFramePr>
              <p:nvPr>
                <p:extLst/>
              </p:nvPr>
            </p:nvGraphicFramePr>
            <p:xfrm>
              <a:off x="2327079" y="5114544"/>
              <a:ext cx="1821600" cy="304817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6"/>
              </a:graphicData>
            </a:graphic>
          </p:graphicFrame>
          <p:graphicFrame>
            <p:nvGraphicFramePr>
              <p:cNvPr id="19" name="Chart 18"/>
              <p:cNvGraphicFramePr>
                <a:graphicFrameLocks/>
              </p:cNvGraphicFramePr>
              <p:nvPr>
                <p:extLst/>
              </p:nvPr>
            </p:nvGraphicFramePr>
            <p:xfrm>
              <a:off x="4353692" y="5114545"/>
              <a:ext cx="1821600" cy="304816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7"/>
              </a:graphicData>
            </a:graphic>
          </p:graphicFrame>
        </p:grpSp>
        <p:sp>
          <p:nvSpPr>
            <p:cNvPr id="7" name="TextBox 6"/>
            <p:cNvSpPr txBox="1"/>
            <p:nvPr/>
          </p:nvSpPr>
          <p:spPr>
            <a:xfrm>
              <a:off x="1357113" y="6093950"/>
              <a:ext cx="278573" cy="4780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*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710751" y="5496062"/>
              <a:ext cx="278573" cy="4780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*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672327" y="5385377"/>
              <a:ext cx="278573" cy="4780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*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680808" y="5914970"/>
              <a:ext cx="278573" cy="4780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*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712201" y="8510759"/>
              <a:ext cx="278573" cy="4780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*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680701" y="8599659"/>
              <a:ext cx="278573" cy="4780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*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98694" y="8573963"/>
              <a:ext cx="278573" cy="4780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478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1391056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Identify the associated biological functions of the transcripts of PKM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/>
              <a:t>Validate their prognostic effect in an independent KIRC cohort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/>
              <a:t>Show the protein products of two novel transcripts of PKM for the first time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/>
              <a:t>Demonstrate these proteins play key roles in glycose and lipid metabolism, invasion, hypoxia and apoptosis</a:t>
            </a:r>
            <a:endParaRPr lang="sv-SE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154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486" y="3212976"/>
            <a:ext cx="3148665" cy="275993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3512" y="614735"/>
            <a:ext cx="8229600" cy="1828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dirty="0" smtClean="0"/>
              <a:t>REO</a:t>
            </a:r>
            <a:r>
              <a:rPr lang="sv-SE" altLang="zh-CN" sz="4000" b="1" dirty="0" smtClean="0"/>
              <a:t>s</a:t>
            </a:r>
            <a:r>
              <a:rPr lang="en-US" sz="4000" b="1" dirty="0" smtClean="0"/>
              <a:t>-based </a:t>
            </a:r>
            <a:r>
              <a:rPr lang="en-US" sz="4000" b="1" dirty="0"/>
              <a:t>analysis of gene expression profiles</a:t>
            </a:r>
            <a:endParaRPr lang="sv-SE" sz="4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42144" y="2416594"/>
            <a:ext cx="81035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v-SE" altLang="zh-CN" sz="2400" b="1" dirty="0" smtClean="0"/>
              <a:t>Applicaiton of gene expression profiles</a:t>
            </a:r>
          </a:p>
          <a:p>
            <a:pPr>
              <a:lnSpc>
                <a:spcPct val="150000"/>
              </a:lnSpc>
            </a:pPr>
            <a:r>
              <a:rPr lang="sv-SE" sz="2400" dirty="0" smtClean="0"/>
              <a:t>Risk-score-based biomarker (prognosis, drug benefit...)</a:t>
            </a:r>
          </a:p>
          <a:p>
            <a:pPr>
              <a:lnSpc>
                <a:spcPct val="150000"/>
              </a:lnSpc>
            </a:pPr>
            <a:r>
              <a:rPr lang="sv-SE" sz="2400" dirty="0" smtClean="0"/>
              <a:t>Differentially expressed genes</a:t>
            </a:r>
          </a:p>
          <a:p>
            <a:pPr>
              <a:lnSpc>
                <a:spcPct val="150000"/>
              </a:lnSpc>
            </a:pPr>
            <a:r>
              <a:rPr lang="sv-SE" sz="2400" dirty="0" smtClean="0"/>
              <a:t>Clustering analysis 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Correlation analysis</a:t>
            </a:r>
            <a:endParaRPr lang="sv-S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893558" y="4331335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b="1" dirty="0" smtClean="0"/>
              <a:t>Repeatable</a:t>
            </a:r>
            <a:endParaRPr lang="sv-SE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69479" y="5013176"/>
            <a:ext cx="20162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400" dirty="0" smtClean="0"/>
              <a:t>...</a:t>
            </a:r>
            <a:endParaRPr lang="sv-SE" sz="4400" dirty="0"/>
          </a:p>
        </p:txBody>
      </p:sp>
    </p:spTree>
    <p:extLst>
      <p:ext uri="{BB962C8B-B14F-4D97-AF65-F5344CB8AC3E}">
        <p14:creationId xmlns:p14="http://schemas.microsoft.com/office/powerpoint/2010/main" val="1407746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23486" y="224088"/>
            <a:ext cx="2902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 effect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471795779"/>
              </p:ext>
            </p:extLst>
          </p:nvPr>
        </p:nvGraphicFramePr>
        <p:xfrm>
          <a:off x="1088038" y="1172023"/>
          <a:ext cx="6681291" cy="52660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911312" y="2974341"/>
            <a:ext cx="3858017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9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Lab </a:t>
            </a:r>
            <a:r>
              <a:rPr lang="en-US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627131" y="1238142"/>
            <a:ext cx="5318981" cy="7337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200" b="1" dirty="0"/>
              <a:t>High-throughput </a:t>
            </a:r>
            <a:r>
              <a:rPr lang="sv-SE" altLang="zh-CN" sz="3200" b="1" dirty="0" smtClean="0"/>
              <a:t>data</a:t>
            </a:r>
            <a:endParaRPr lang="en-US" sz="32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/>
          <a:srcRect t="50011"/>
          <a:stretch/>
        </p:blipFill>
        <p:spPr>
          <a:xfrm>
            <a:off x="3323828" y="3668122"/>
            <a:ext cx="7092652" cy="248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129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072326"/>
            <a:ext cx="11280576" cy="785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0138" y="201043"/>
            <a:ext cx="8394699" cy="572089"/>
          </a:xfrm>
        </p:spPr>
        <p:txBody>
          <a:bodyPr>
            <a:no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Poor quality of clinical samples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9336" y="1053545"/>
            <a:ext cx="6845480" cy="5374959"/>
          </a:xfrm>
        </p:spPr>
        <p:txBody>
          <a:bodyPr>
            <a:normAutofit/>
          </a:bodyPr>
          <a:lstStyle/>
          <a:p>
            <a:pPr>
              <a:lnSpc>
                <a:spcPts val="3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zh-CN" sz="32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3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Different 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proportions of tumor epithelial cells within different </a:t>
            </a:r>
            <a:endParaRPr lang="en-US" altLang="zh-CN" sz="32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ts val="3000"/>
              </a:lnSpc>
              <a:spcBef>
                <a:spcPts val="0"/>
              </a:spcBef>
              <a:buNone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 sites 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for the same tumor tissue</a:t>
            </a:r>
          </a:p>
          <a:p>
            <a:pPr marL="0" indent="0">
              <a:lnSpc>
                <a:spcPts val="3000"/>
              </a:lnSpc>
              <a:spcBef>
                <a:spcPts val="0"/>
              </a:spcBef>
              <a:buNone/>
            </a:pPr>
            <a:endParaRPr lang="en-US" altLang="zh-CN" sz="32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ts val="3000"/>
              </a:lnSpc>
              <a:spcBef>
                <a:spcPts val="0"/>
              </a:spcBef>
              <a:buNone/>
            </a:pPr>
            <a:endParaRPr lang="en-US" altLang="zh-CN" sz="32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3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zh-CN" sz="32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3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RNA degradation 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during sample preparation and storage</a:t>
            </a:r>
            <a:endParaRPr lang="en-US" altLang="zh-CN" sz="32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3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zh-CN" sz="32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ts val="3000"/>
              </a:lnSpc>
              <a:spcBef>
                <a:spcPts val="0"/>
              </a:spcBef>
              <a:buNone/>
            </a:pPr>
            <a:endParaRPr lang="en-US" altLang="zh-CN" sz="32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3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zh-CN" sz="32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3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3200" spc="-100" dirty="0">
                <a:latin typeface="Times New Roman" pitchFamily="18" charset="0"/>
                <a:cs typeface="Times New Roman" pitchFamily="18" charset="0"/>
              </a:rPr>
              <a:t>Amplification </a:t>
            </a:r>
            <a:r>
              <a:rPr lang="en-US" altLang="zh-CN" sz="3200" spc="-100" dirty="0" smtClean="0">
                <a:latin typeface="Times New Roman" pitchFamily="18" charset="0"/>
                <a:cs typeface="Times New Roman" pitchFamily="18" charset="0"/>
              </a:rPr>
              <a:t>bias </a:t>
            </a:r>
            <a:r>
              <a:rPr lang="sv-SE" altLang="zh-CN" sz="3200" spc="-100" dirty="0" smtClean="0">
                <a:latin typeface="Times New Roman" pitchFamily="18" charset="0"/>
                <a:cs typeface="Times New Roman" pitchFamily="18" charset="0"/>
              </a:rPr>
              <a:t>for low-input samples</a:t>
            </a:r>
            <a:endParaRPr lang="zh-CN" altLang="en-US" sz="3200" spc="-100" dirty="0">
              <a:latin typeface="Times New Roman" pitchFamily="18" charset="0"/>
              <a:cs typeface="Times New Roman" pitchFamily="18" charset="0"/>
            </a:endParaRPr>
          </a:p>
          <a:p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29</a:t>
            </a:fld>
            <a:endParaRPr lang="sv-S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270" y="882014"/>
            <a:ext cx="2933694" cy="23481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908947" y="836712"/>
            <a:ext cx="1185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Tumor cell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40467" y="3573016"/>
            <a:ext cx="5308683" cy="1284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sv-SE" sz="20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Formalin-fixed paraffin-embedded </a:t>
            </a:r>
            <a:r>
              <a:rPr lang="sv-SE" sz="2000" spc="-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(FFPE) samples</a:t>
            </a:r>
            <a:endParaRPr lang="sv-SE" sz="2000" spc="-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3100"/>
              </a:lnSpc>
            </a:pPr>
            <a:r>
              <a:rPr lang="sv-S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</a:p>
          <a:p>
            <a:pPr algn="ctr">
              <a:lnSpc>
                <a:spcPts val="3100"/>
              </a:lnSpc>
            </a:pPr>
            <a:r>
              <a:rPr lang="sv-S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Fresh-frozen </a:t>
            </a:r>
            <a:r>
              <a:rPr lang="sv-S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(FF) samples</a:t>
            </a:r>
            <a:endParaRPr lang="sv-S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112" y="5045271"/>
            <a:ext cx="3960440" cy="176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9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2641" y="188640"/>
            <a:ext cx="8229600" cy="706090"/>
          </a:xfrm>
        </p:spPr>
        <p:txBody>
          <a:bodyPr/>
          <a:lstStyle/>
          <a:p>
            <a:r>
              <a:rPr lang="en-US" dirty="0" smtClean="0"/>
              <a:t>Patterns </a:t>
            </a:r>
            <a:r>
              <a:rPr lang="sv-SE" altLang="zh-CN" dirty="0" smtClean="0"/>
              <a:t>of alternative </a:t>
            </a:r>
            <a:r>
              <a:rPr lang="en-US" dirty="0" smtClean="0"/>
              <a:t>splicing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1664" y="980728"/>
            <a:ext cx="6336704" cy="506542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17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6072326"/>
            <a:ext cx="11280576" cy="785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7" name="图片 5" descr="E:\课题申报相关\青年基金课题\青年基金标书集\个体变异图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943" y="1198183"/>
            <a:ext cx="4393652" cy="2771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493436" y="3717489"/>
            <a:ext cx="1327936" cy="2782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cs typeface="Times New Roman" pitchFamily="18" charset="0"/>
              </a:rPr>
              <a:t>Normal samples</a:t>
            </a:r>
            <a:endParaRPr lang="zh-CN" altLang="en-US" sz="1200" dirty="0">
              <a:cs typeface="Times New Roman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 rot="16200000">
            <a:off x="2253558" y="2262728"/>
            <a:ext cx="135099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cs typeface="Times New Roman" pitchFamily="18" charset="0"/>
              </a:rPr>
              <a:t>Log-intensity </a:t>
            </a:r>
            <a:endParaRPr lang="zh-CN" altLang="en-US" sz="1000" dirty="0"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719545" y="1089207"/>
            <a:ext cx="231267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Times New Roman" panose="02020603050405020304" pitchFamily="18" charset="0"/>
                <a:ea typeface="DengXian" panose="02010600030101010101" pitchFamily="2" charset="-122"/>
              </a:rPr>
              <a:t>REO </a:t>
            </a:r>
            <a:r>
              <a:rPr lang="en-US" sz="2800" dirty="0" smtClean="0">
                <a:latin typeface="Times New Roman" panose="02020603050405020304" pitchFamily="18" charset="0"/>
                <a:ea typeface="DengXian" panose="02010600030101010101" pitchFamily="2" charset="-122"/>
              </a:rPr>
              <a:t>patterns </a:t>
            </a:r>
            <a:r>
              <a:rPr lang="en-US" sz="2800" dirty="0">
                <a:latin typeface="Times New Roman" panose="02020603050405020304" pitchFamily="18" charset="0"/>
                <a:ea typeface="DengXian" panose="02010600030101010101" pitchFamily="2" charset="-122"/>
              </a:rPr>
              <a:t>: </a:t>
            </a:r>
            <a:endParaRPr lang="en-US" sz="2800" dirty="0" smtClean="0"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DengXian" panose="02010600030101010101" pitchFamily="2" charset="-122"/>
              </a:rPr>
              <a:t>SNF </a:t>
            </a:r>
            <a:r>
              <a:rPr lang="en-US" sz="2800" dirty="0">
                <a:latin typeface="Times New Roman" panose="02020603050405020304" pitchFamily="18" charset="0"/>
                <a:ea typeface="DengXian" panose="02010600030101010101" pitchFamily="2" charset="-122"/>
              </a:rPr>
              <a:t>&gt;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US" sz="2800" dirty="0" smtClean="0">
                <a:solidFill>
                  <a:srgbClr val="00B0F0"/>
                </a:solidFill>
                <a:latin typeface="Times New Roman" panose="02020603050405020304" pitchFamily="18" charset="0"/>
                <a:ea typeface="DengXian" panose="02010600030101010101" pitchFamily="2" charset="-122"/>
              </a:rPr>
              <a:t>RRM2</a:t>
            </a:r>
            <a:endParaRPr lang="en-US" sz="2800" dirty="0" smtClean="0">
              <a:solidFill>
                <a:srgbClr val="FF0000"/>
              </a:solidFill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DengXian" panose="02010600030101010101" pitchFamily="2" charset="-122"/>
              </a:rPr>
              <a:t>SNF </a:t>
            </a:r>
            <a:r>
              <a:rPr lang="en-US" sz="2800" dirty="0" smtClean="0">
                <a:latin typeface="Times New Roman" panose="02020603050405020304" pitchFamily="18" charset="0"/>
                <a:ea typeface="DengXian" panose="02010600030101010101" pitchFamily="2" charset="-122"/>
              </a:rPr>
              <a:t>&gt;</a:t>
            </a:r>
            <a:r>
              <a:rPr 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US" sz="2800" dirty="0" smtClean="0">
                <a:solidFill>
                  <a:srgbClr val="00B050"/>
                </a:solidFill>
                <a:latin typeface="Times New Roman" panose="02020603050405020304" pitchFamily="18" charset="0"/>
                <a:ea typeface="DengXian" panose="02010600030101010101" pitchFamily="2" charset="-122"/>
              </a:rPr>
              <a:t>FAS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rgbClr val="00B050"/>
                </a:solidFill>
                <a:latin typeface="Times New Roman" panose="02020603050405020304" pitchFamily="18" charset="0"/>
                <a:ea typeface="DengXian" panose="02010600030101010101" pitchFamily="2" charset="-122"/>
              </a:rPr>
              <a:t>FAS </a:t>
            </a:r>
            <a:r>
              <a:rPr lang="en-US" sz="2800" dirty="0" smtClean="0">
                <a:latin typeface="Times New Roman" panose="02020603050405020304" pitchFamily="18" charset="0"/>
                <a:ea typeface="DengXian" panose="02010600030101010101" pitchFamily="2" charset="-122"/>
              </a:rPr>
              <a:t>&gt;</a:t>
            </a:r>
            <a:r>
              <a:rPr 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US" sz="2800" dirty="0" smtClean="0">
                <a:solidFill>
                  <a:srgbClr val="00B0F0"/>
                </a:solidFill>
                <a:latin typeface="Times New Roman" panose="02020603050405020304" pitchFamily="18" charset="0"/>
                <a:ea typeface="DengXian" panose="02010600030101010101" pitchFamily="2" charset="-122"/>
              </a:rPr>
              <a:t>RRM2</a:t>
            </a:r>
            <a:endParaRPr lang="sv-SE" sz="2800" dirty="0">
              <a:solidFill>
                <a:srgbClr val="00B0F0"/>
              </a:solidFill>
            </a:endParaRPr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842963" y="190398"/>
            <a:ext cx="9032921" cy="572089"/>
          </a:xfrm>
        </p:spPr>
        <p:txBody>
          <a:bodyPr>
            <a:noAutofit/>
          </a:bodyPr>
          <a:lstStyle/>
          <a:p>
            <a:r>
              <a:rPr lang="en-US" altLang="zh-CN" sz="3600" spc="-150" dirty="0">
                <a:latin typeface="Times New Roman" pitchFamily="18" charset="0"/>
                <a:cs typeface="Times New Roman" pitchFamily="18" charset="0"/>
              </a:rPr>
              <a:t>Relative expression orderings (</a:t>
            </a:r>
            <a:r>
              <a:rPr lang="en-US" altLang="zh-CN" sz="3600" spc="-15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REOs</a:t>
            </a:r>
            <a:r>
              <a:rPr lang="en-US" altLang="zh-CN" sz="3600" spc="-150" dirty="0">
                <a:latin typeface="Times New Roman" pitchFamily="18" charset="0"/>
                <a:cs typeface="Times New Roman" pitchFamily="18" charset="0"/>
              </a:rPr>
              <a:t>) of genes</a:t>
            </a:r>
            <a:endParaRPr lang="sv-SE" sz="3600" dirty="0"/>
          </a:p>
        </p:txBody>
      </p:sp>
      <p:pic>
        <p:nvPicPr>
          <p:cNvPr id="29" name="图片 12" descr="E:\课题申报相关\青年基金课题\青年基金标书集\基因间相似图.jpg">
            <a:extLst>
              <a:ext uri="{FF2B5EF4-FFF2-40B4-BE49-F238E27FC236}">
                <a16:creationId xmlns:a16="http://schemas.microsoft.com/office/drawing/2014/main" id="{0E46366E-C346-4BB2-A71C-CBEEBC570287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4" b="54516"/>
          <a:stretch/>
        </p:blipFill>
        <p:spPr>
          <a:xfrm>
            <a:off x="1215107" y="4653136"/>
            <a:ext cx="8419748" cy="18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29"/>
          <p:cNvSpPr txBox="1"/>
          <p:nvPr/>
        </p:nvSpPr>
        <p:spPr>
          <a:xfrm rot="16200000">
            <a:off x="662721" y="5371013"/>
            <a:ext cx="13509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cs typeface="Times New Roman" pitchFamily="18" charset="0"/>
              </a:rPr>
              <a:t>Log-intensity </a:t>
            </a:r>
            <a:endParaRPr lang="zh-CN" altLang="en-US" sz="1000" dirty="0">
              <a:cs typeface="Times New Roman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098164" y="4164650"/>
            <a:ext cx="6248393" cy="45060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  <p:sp>
        <p:nvSpPr>
          <p:cNvPr id="15" name="Down Arrow 14"/>
          <p:cNvSpPr/>
          <p:nvPr/>
        </p:nvSpPr>
        <p:spPr>
          <a:xfrm>
            <a:off x="4795897" y="4084275"/>
            <a:ext cx="563526" cy="450602"/>
          </a:xfrm>
          <a:prstGeom prst="downArrow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dk1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TextBox 15"/>
          <p:cNvSpPr txBox="1"/>
          <p:nvPr/>
        </p:nvSpPr>
        <p:spPr>
          <a:xfrm>
            <a:off x="2135163" y="4707622"/>
            <a:ext cx="917003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sv-SE" sz="1050" dirty="0" smtClean="0"/>
              <a:t>D</a:t>
            </a:r>
            <a:r>
              <a:rPr lang="sv-SE" altLang="zh-CN" sz="1050" dirty="0" smtClean="0"/>
              <a:t>ataset 1</a:t>
            </a:r>
            <a:endParaRPr lang="sv-SE" sz="1050" dirty="0"/>
          </a:p>
        </p:txBody>
      </p:sp>
      <p:sp>
        <p:nvSpPr>
          <p:cNvPr id="34" name="TextBox 33"/>
          <p:cNvSpPr txBox="1"/>
          <p:nvPr/>
        </p:nvSpPr>
        <p:spPr>
          <a:xfrm>
            <a:off x="4228549" y="4695627"/>
            <a:ext cx="917003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sv-SE" sz="1050" dirty="0" smtClean="0"/>
              <a:t>D</a:t>
            </a:r>
            <a:r>
              <a:rPr lang="sv-SE" altLang="zh-CN" sz="1050" dirty="0" smtClean="0"/>
              <a:t>ataset 2</a:t>
            </a:r>
            <a:endParaRPr lang="sv-SE" sz="1050" dirty="0"/>
          </a:p>
        </p:txBody>
      </p:sp>
      <p:sp>
        <p:nvSpPr>
          <p:cNvPr id="35" name="TextBox 34"/>
          <p:cNvSpPr txBox="1"/>
          <p:nvPr/>
        </p:nvSpPr>
        <p:spPr>
          <a:xfrm>
            <a:off x="6282592" y="4707622"/>
            <a:ext cx="917003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sv-SE" sz="1050" dirty="0" smtClean="0"/>
              <a:t>D</a:t>
            </a:r>
            <a:r>
              <a:rPr lang="sv-SE" altLang="zh-CN" sz="1050" dirty="0" smtClean="0"/>
              <a:t>ataset 3</a:t>
            </a:r>
            <a:endParaRPr lang="sv-SE" sz="1050" dirty="0"/>
          </a:p>
        </p:txBody>
      </p:sp>
      <p:sp>
        <p:nvSpPr>
          <p:cNvPr id="36" name="TextBox 35"/>
          <p:cNvSpPr txBox="1"/>
          <p:nvPr/>
        </p:nvSpPr>
        <p:spPr>
          <a:xfrm>
            <a:off x="8261043" y="4707622"/>
            <a:ext cx="917003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sv-SE" sz="1050" dirty="0" smtClean="0"/>
              <a:t>D</a:t>
            </a:r>
            <a:r>
              <a:rPr lang="sv-SE" altLang="zh-CN" sz="1050" dirty="0" smtClean="0"/>
              <a:t>ataset 4</a:t>
            </a:r>
            <a:endParaRPr lang="sv-SE" sz="1050" dirty="0"/>
          </a:p>
        </p:txBody>
      </p:sp>
      <p:sp>
        <p:nvSpPr>
          <p:cNvPr id="2" name="TextBox 1"/>
          <p:cNvSpPr txBox="1"/>
          <p:nvPr/>
        </p:nvSpPr>
        <p:spPr>
          <a:xfrm>
            <a:off x="842963" y="1754151"/>
            <a:ext cx="10801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FF0000"/>
                </a:solidFill>
              </a:rPr>
              <a:t>G</a:t>
            </a:r>
            <a:r>
              <a:rPr lang="en-US" sz="2000" baseline="-25000" dirty="0" smtClean="0">
                <a:solidFill>
                  <a:srgbClr val="FF0000"/>
                </a:solidFill>
              </a:rPr>
              <a:t>A</a:t>
            </a:r>
            <a:r>
              <a:rPr lang="en-US" sz="2000" dirty="0" smtClean="0">
                <a:solidFill>
                  <a:srgbClr val="FF0000"/>
                </a:solidFill>
              </a:rPr>
              <a:t>&gt;G</a:t>
            </a:r>
            <a:r>
              <a:rPr lang="en-US" sz="2000" baseline="-25000" dirty="0" smtClean="0">
                <a:solidFill>
                  <a:srgbClr val="FF0000"/>
                </a:solidFill>
              </a:rPr>
              <a:t>B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FF0000"/>
                </a:solidFill>
              </a:rPr>
              <a:t>   Or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FF0000"/>
                </a:solidFill>
              </a:rPr>
              <a:t>G</a:t>
            </a:r>
            <a:r>
              <a:rPr lang="en-US" sz="2000" baseline="-25000" dirty="0" smtClean="0">
                <a:solidFill>
                  <a:srgbClr val="FF0000"/>
                </a:solidFill>
              </a:rPr>
              <a:t>A</a:t>
            </a:r>
            <a:r>
              <a:rPr lang="en-US" sz="2000" dirty="0" smtClean="0">
                <a:solidFill>
                  <a:srgbClr val="FF0000"/>
                </a:solidFill>
              </a:rPr>
              <a:t>&lt;G</a:t>
            </a:r>
            <a:r>
              <a:rPr lang="en-US" sz="2000" baseline="-25000" dirty="0" smtClean="0">
                <a:solidFill>
                  <a:srgbClr val="FF0000"/>
                </a:solidFill>
              </a:rPr>
              <a:t>B</a:t>
            </a:r>
            <a:endParaRPr lang="sv-SE" sz="2000" baseline="-25000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7306" y="1246320"/>
            <a:ext cx="244182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REO of gene A and </a:t>
            </a:r>
            <a:r>
              <a:rPr lang="en-US" dirty="0" smtClean="0"/>
              <a:t>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54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7568" y="552655"/>
            <a:ext cx="6245313" cy="572089"/>
          </a:xfrm>
        </p:spPr>
        <p:txBody>
          <a:bodyPr>
            <a:normAutofit fontScale="90000"/>
          </a:bodyPr>
          <a:lstStyle/>
          <a:p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Advantages of REOs</a:t>
            </a:r>
            <a:endParaRPr lang="sv-SE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31</a:t>
            </a:fld>
            <a:endParaRPr lang="sv-SE"/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1194235" y="1631653"/>
            <a:ext cx="10164327" cy="4569123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Be insensitive to batch effect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Be invariant to monotonic data normalization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Be highly robust against the proportion variations of tumor cells, partial RNA degradation and amplification bias</a:t>
            </a:r>
          </a:p>
        </p:txBody>
      </p:sp>
    </p:spTree>
    <p:extLst>
      <p:ext uri="{BB962C8B-B14F-4D97-AF65-F5344CB8AC3E}">
        <p14:creationId xmlns:p14="http://schemas.microsoft.com/office/powerpoint/2010/main" val="77235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6072326"/>
            <a:ext cx="11280576" cy="785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sv-S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Finding</a:t>
            </a:r>
            <a:endParaRPr lang="sv-SE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32</a:t>
            </a:fld>
            <a:endParaRPr lang="sv-SE"/>
          </a:p>
        </p:txBody>
      </p:sp>
      <p:grpSp>
        <p:nvGrpSpPr>
          <p:cNvPr id="13" name="Group 12"/>
          <p:cNvGrpSpPr/>
          <p:nvPr/>
        </p:nvGrpSpPr>
        <p:grpSpPr>
          <a:xfrm>
            <a:off x="2247165" y="2256395"/>
            <a:ext cx="8110626" cy="4484972"/>
            <a:chOff x="1847607" y="2261184"/>
            <a:chExt cx="6034658" cy="3406157"/>
          </a:xfrm>
        </p:grpSpPr>
        <p:pic>
          <p:nvPicPr>
            <p:cNvPr id="6" name="图片 12" descr="E:\课题申报相关\青年基金课题\青年基金标书集\基因间相似图.jpg">
              <a:extLst>
                <a:ext uri="{FF2B5EF4-FFF2-40B4-BE49-F238E27FC236}">
                  <a16:creationId xmlns:a16="http://schemas.microsoft.com/office/drawing/2014/main" id="{0E46366E-C346-4BB2-A71C-CBEEBC570287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13"/>
            <a:stretch/>
          </p:blipFill>
          <p:spPr>
            <a:xfrm>
              <a:off x="1857712" y="2285409"/>
              <a:ext cx="6024553" cy="33819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TextBox 6"/>
            <p:cNvSpPr txBox="1"/>
            <p:nvPr/>
          </p:nvSpPr>
          <p:spPr>
            <a:xfrm rot="16200000">
              <a:off x="1429121" y="2936497"/>
              <a:ext cx="108673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smtClean="0">
                  <a:latin typeface="Times New Roman" pitchFamily="18" charset="0"/>
                  <a:cs typeface="Times New Roman" pitchFamily="18" charset="0"/>
                </a:rPr>
                <a:t>Log-intensity </a:t>
              </a:r>
              <a:endParaRPr lang="zh-CN" alt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43830" y="4081226"/>
              <a:ext cx="2295330" cy="2103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cs typeface="Times New Roman" pitchFamily="18" charset="0"/>
                </a:rPr>
                <a:t>Cancer samples</a:t>
              </a:r>
              <a:endParaRPr lang="zh-CN" altLang="en-US" sz="1200" dirty="0">
                <a:cs typeface="Times New Roman" pitchFamily="18" charset="0"/>
              </a:endParaRPr>
            </a:p>
          </p:txBody>
        </p:sp>
        <p:sp>
          <p:nvSpPr>
            <p:cNvPr id="9" name="矩形 14"/>
            <p:cNvSpPr/>
            <p:nvPr/>
          </p:nvSpPr>
          <p:spPr>
            <a:xfrm>
              <a:off x="2442518" y="3907674"/>
              <a:ext cx="5327779" cy="155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34973" y="2261184"/>
              <a:ext cx="2295330" cy="2103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cs typeface="Times New Roman" pitchFamily="18" charset="0"/>
                </a:rPr>
                <a:t>Normal samples</a:t>
              </a:r>
              <a:endParaRPr lang="zh-CN" altLang="en-US" sz="1200" dirty="0">
                <a:cs typeface="Times New Roman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1295221" y="4750285"/>
              <a:ext cx="135099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smtClean="0">
                  <a:latin typeface="Times New Roman" pitchFamily="18" charset="0"/>
                  <a:cs typeface="Times New Roman" pitchFamily="18" charset="0"/>
                </a:rPr>
                <a:t>Log-intensity </a:t>
              </a:r>
              <a:endParaRPr lang="zh-CN" alt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343578" y="1317446"/>
            <a:ext cx="11568425" cy="696098"/>
          </a:xfrm>
        </p:spPr>
        <p:txBody>
          <a:bodyPr>
            <a:normAutofit fontScale="85000" lnSpcReduction="20000"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REOs of gene pairs are overall stable in one state of a particular type of human tissue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(e.g. normal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samples) but widely disturbed in another state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(e.g. disease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samples).</a:t>
            </a:r>
          </a:p>
          <a:p>
            <a:pPr algn="just"/>
            <a:endParaRPr lang="sv-SE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203652" y="3326059"/>
            <a:ext cx="205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Normal samples</a:t>
            </a:r>
            <a:endParaRPr lang="sv-SE" dirty="0"/>
          </a:p>
        </p:txBody>
      </p:sp>
      <p:sp>
        <p:nvSpPr>
          <p:cNvPr id="16" name="TextBox 15"/>
          <p:cNvSpPr txBox="1"/>
          <p:nvPr/>
        </p:nvSpPr>
        <p:spPr>
          <a:xfrm>
            <a:off x="190071" y="5695956"/>
            <a:ext cx="205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Cancer samples</a:t>
            </a:r>
            <a:endParaRPr lang="sv-SE" dirty="0"/>
          </a:p>
        </p:txBody>
      </p:sp>
      <p:sp>
        <p:nvSpPr>
          <p:cNvPr id="17" name="Down Arrow 16"/>
          <p:cNvSpPr/>
          <p:nvPr/>
        </p:nvSpPr>
        <p:spPr>
          <a:xfrm>
            <a:off x="903767" y="4482045"/>
            <a:ext cx="499731" cy="584524"/>
          </a:xfrm>
          <a:prstGeom prst="downArrow">
            <a:avLst/>
          </a:prstGeom>
          <a:solidFill>
            <a:srgbClr val="FF5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TextBox 17"/>
          <p:cNvSpPr txBox="1"/>
          <p:nvPr/>
        </p:nvSpPr>
        <p:spPr>
          <a:xfrm>
            <a:off x="2992366" y="2591013"/>
            <a:ext cx="917003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sv-SE" sz="1050" dirty="0" smtClean="0"/>
              <a:t>D</a:t>
            </a:r>
            <a:r>
              <a:rPr lang="sv-SE" altLang="zh-CN" sz="1050" dirty="0" smtClean="0"/>
              <a:t>ataset 1</a:t>
            </a:r>
            <a:endParaRPr lang="sv-SE" sz="1050" dirty="0"/>
          </a:p>
        </p:txBody>
      </p:sp>
      <p:sp>
        <p:nvSpPr>
          <p:cNvPr id="19" name="TextBox 18"/>
          <p:cNvSpPr txBox="1"/>
          <p:nvPr/>
        </p:nvSpPr>
        <p:spPr>
          <a:xfrm>
            <a:off x="5085752" y="2579018"/>
            <a:ext cx="917003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sv-SE" sz="1050" dirty="0" smtClean="0"/>
              <a:t>D</a:t>
            </a:r>
            <a:r>
              <a:rPr lang="sv-SE" altLang="zh-CN" sz="1050" dirty="0" smtClean="0"/>
              <a:t>ataset 2</a:t>
            </a:r>
            <a:endParaRPr lang="sv-SE" sz="1050" dirty="0"/>
          </a:p>
        </p:txBody>
      </p:sp>
      <p:sp>
        <p:nvSpPr>
          <p:cNvPr id="20" name="TextBox 19"/>
          <p:cNvSpPr txBox="1"/>
          <p:nvPr/>
        </p:nvSpPr>
        <p:spPr>
          <a:xfrm>
            <a:off x="7139795" y="2591013"/>
            <a:ext cx="917003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sv-SE" sz="1050" dirty="0" smtClean="0"/>
              <a:t>D</a:t>
            </a:r>
            <a:r>
              <a:rPr lang="sv-SE" altLang="zh-CN" sz="1050" dirty="0" smtClean="0"/>
              <a:t>ataset 3</a:t>
            </a:r>
            <a:endParaRPr lang="sv-SE" sz="1050" dirty="0"/>
          </a:p>
        </p:txBody>
      </p:sp>
      <p:sp>
        <p:nvSpPr>
          <p:cNvPr id="21" name="TextBox 20"/>
          <p:cNvSpPr txBox="1"/>
          <p:nvPr/>
        </p:nvSpPr>
        <p:spPr>
          <a:xfrm>
            <a:off x="9118246" y="2591013"/>
            <a:ext cx="917003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sv-SE" sz="1050" dirty="0" smtClean="0"/>
              <a:t>D</a:t>
            </a:r>
            <a:r>
              <a:rPr lang="sv-SE" altLang="zh-CN" sz="1050" dirty="0" smtClean="0"/>
              <a:t>ataset 4</a:t>
            </a:r>
            <a:endParaRPr lang="sv-SE" sz="1050" dirty="0"/>
          </a:p>
        </p:txBody>
      </p:sp>
      <p:sp>
        <p:nvSpPr>
          <p:cNvPr id="22" name="TextBox 21"/>
          <p:cNvSpPr txBox="1"/>
          <p:nvPr/>
        </p:nvSpPr>
        <p:spPr>
          <a:xfrm>
            <a:off x="2953073" y="4921238"/>
            <a:ext cx="917003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sv-SE" sz="1050" dirty="0" smtClean="0"/>
              <a:t>D</a:t>
            </a:r>
            <a:r>
              <a:rPr lang="sv-SE" altLang="zh-CN" sz="1050" dirty="0" smtClean="0"/>
              <a:t>ataset 1</a:t>
            </a:r>
            <a:endParaRPr lang="sv-SE" sz="1050" dirty="0"/>
          </a:p>
        </p:txBody>
      </p:sp>
      <p:sp>
        <p:nvSpPr>
          <p:cNvPr id="23" name="TextBox 22"/>
          <p:cNvSpPr txBox="1"/>
          <p:nvPr/>
        </p:nvSpPr>
        <p:spPr>
          <a:xfrm>
            <a:off x="5046459" y="4909243"/>
            <a:ext cx="917003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sv-SE" sz="1050" dirty="0" smtClean="0"/>
              <a:t>D</a:t>
            </a:r>
            <a:r>
              <a:rPr lang="sv-SE" altLang="zh-CN" sz="1050" dirty="0" smtClean="0"/>
              <a:t>ataset 2</a:t>
            </a:r>
            <a:endParaRPr lang="sv-SE" sz="1050" dirty="0"/>
          </a:p>
        </p:txBody>
      </p:sp>
      <p:sp>
        <p:nvSpPr>
          <p:cNvPr id="24" name="TextBox 23"/>
          <p:cNvSpPr txBox="1"/>
          <p:nvPr/>
        </p:nvSpPr>
        <p:spPr>
          <a:xfrm>
            <a:off x="7100502" y="4921238"/>
            <a:ext cx="917003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sv-SE" sz="1050" dirty="0" smtClean="0"/>
              <a:t>D</a:t>
            </a:r>
            <a:r>
              <a:rPr lang="sv-SE" altLang="zh-CN" sz="1050" dirty="0" smtClean="0"/>
              <a:t>ataset 3</a:t>
            </a:r>
            <a:endParaRPr lang="sv-SE" sz="1050" dirty="0"/>
          </a:p>
        </p:txBody>
      </p:sp>
      <p:sp>
        <p:nvSpPr>
          <p:cNvPr id="25" name="TextBox 24"/>
          <p:cNvSpPr txBox="1"/>
          <p:nvPr/>
        </p:nvSpPr>
        <p:spPr>
          <a:xfrm>
            <a:off x="9078953" y="4921238"/>
            <a:ext cx="917003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sv-SE" sz="1050" dirty="0" smtClean="0"/>
              <a:t>D</a:t>
            </a:r>
            <a:r>
              <a:rPr lang="sv-SE" altLang="zh-CN" sz="1050" dirty="0" smtClean="0"/>
              <a:t>ataset 4</a:t>
            </a:r>
            <a:endParaRPr lang="sv-SE" sz="1050" dirty="0"/>
          </a:p>
        </p:txBody>
      </p:sp>
    </p:spTree>
    <p:extLst>
      <p:ext uri="{BB962C8B-B14F-4D97-AF65-F5344CB8AC3E}">
        <p14:creationId xmlns:p14="http://schemas.microsoft.com/office/powerpoint/2010/main" val="366820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265179" y="5764176"/>
            <a:ext cx="11809312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019" y="117859"/>
            <a:ext cx="10972800" cy="1143000"/>
          </a:xfrm>
        </p:spPr>
        <p:txBody>
          <a:bodyPr/>
          <a:lstStyle/>
          <a:p>
            <a:r>
              <a:rPr lang="sv-SE" dirty="0" smtClean="0"/>
              <a:t>Application </a:t>
            </a:r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Ⅰ </a:t>
            </a:r>
            <a:r>
              <a:rPr lang="sv-SE" dirty="0" smtClean="0"/>
              <a:t>: Prognostic biomarker for KIRC</a:t>
            </a:r>
            <a:endParaRPr lang="sv-SE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2374" y="1256174"/>
            <a:ext cx="4573387" cy="403244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206" y="1256174"/>
            <a:ext cx="5219482" cy="3090142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455" y="4769302"/>
            <a:ext cx="1918642" cy="1832539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3069" y="4674605"/>
            <a:ext cx="2258299" cy="2128012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943872" y="4714036"/>
            <a:ext cx="2180583" cy="1966683"/>
            <a:chOff x="466725" y="464581"/>
            <a:chExt cx="2962783" cy="259294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08" t="10261"/>
            <a:stretch/>
          </p:blipFill>
          <p:spPr>
            <a:xfrm>
              <a:off x="466725" y="609600"/>
              <a:ext cx="2962783" cy="2447925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485774" y="464581"/>
              <a:ext cx="1335024" cy="11644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20798" y="464581"/>
              <a:ext cx="1051560" cy="116443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37196" y="5441010"/>
            <a:ext cx="3896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G</a:t>
            </a:r>
            <a:r>
              <a:rPr lang="sv-SE" altLang="zh-CN" dirty="0" smtClean="0"/>
              <a:t>o term analysis of 539 genes:</a:t>
            </a:r>
            <a:br>
              <a:rPr lang="sv-SE" altLang="zh-CN" dirty="0" smtClean="0"/>
            </a:br>
            <a:r>
              <a:rPr lang="en-US" dirty="0"/>
              <a:t>RNA </a:t>
            </a:r>
            <a:r>
              <a:rPr lang="en-US" dirty="0" smtClean="0"/>
              <a:t>splicing</a:t>
            </a:r>
          </a:p>
          <a:p>
            <a:r>
              <a:rPr lang="en-US" dirty="0"/>
              <a:t>RNA catabolic process </a:t>
            </a:r>
            <a:endParaRPr lang="en-US" dirty="0" smtClean="0"/>
          </a:p>
          <a:p>
            <a:r>
              <a:rPr lang="en-US" dirty="0"/>
              <a:t>nuclear transport 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0440878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t="3348"/>
          <a:stretch/>
        </p:blipFill>
        <p:spPr>
          <a:xfrm>
            <a:off x="0" y="620687"/>
            <a:ext cx="6133333" cy="62373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56" y="626690"/>
            <a:ext cx="2808312" cy="33685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622" y="4233915"/>
            <a:ext cx="2814848" cy="26154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4125" y="4206253"/>
            <a:ext cx="2754170" cy="261833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71464" y="116632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Biomarker training and validation</a:t>
            </a:r>
            <a:endParaRPr lang="sv-SE" dirty="0"/>
          </a:p>
        </p:txBody>
      </p:sp>
      <p:sp>
        <p:nvSpPr>
          <p:cNvPr id="17" name="Rectangle 16"/>
          <p:cNvSpPr/>
          <p:nvPr/>
        </p:nvSpPr>
        <p:spPr>
          <a:xfrm>
            <a:off x="7176120" y="116632"/>
            <a:ext cx="1774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Final biomarker</a:t>
            </a:r>
            <a:endParaRPr lang="sv-SE" dirty="0"/>
          </a:p>
        </p:txBody>
      </p:sp>
      <p:sp>
        <p:nvSpPr>
          <p:cNvPr id="9" name="TextBox 8"/>
          <p:cNvSpPr txBox="1"/>
          <p:nvPr/>
        </p:nvSpPr>
        <p:spPr>
          <a:xfrm>
            <a:off x="9398532" y="620687"/>
            <a:ext cx="30963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High-risk patients:</a:t>
            </a:r>
          </a:p>
          <a:p>
            <a:r>
              <a:rPr lang="sv-SE" dirty="0" smtClean="0"/>
              <a:t>ATP synthesis</a:t>
            </a:r>
          </a:p>
          <a:p>
            <a:r>
              <a:rPr lang="sv-SE" dirty="0" smtClean="0"/>
              <a:t>Mitochondrial respiratory</a:t>
            </a:r>
          </a:p>
          <a:p>
            <a:r>
              <a:rPr lang="sv-SE" dirty="0" smtClean="0"/>
              <a:t>Oxidative phosphorylation</a:t>
            </a:r>
          </a:p>
          <a:p>
            <a:r>
              <a:rPr lang="sv-SE" dirty="0" smtClean="0"/>
              <a:t>Ribonucleotide and purine nucleotide metabolic process</a:t>
            </a:r>
          </a:p>
          <a:p>
            <a:endParaRPr lang="sv-SE" dirty="0"/>
          </a:p>
          <a:p>
            <a:r>
              <a:rPr lang="sv-SE" dirty="0" smtClean="0"/>
              <a:t>Low-risk patients;</a:t>
            </a:r>
          </a:p>
          <a:p>
            <a:r>
              <a:rPr lang="sv-SE" dirty="0" smtClean="0"/>
              <a:t>Histone modification</a:t>
            </a:r>
          </a:p>
          <a:p>
            <a:r>
              <a:rPr lang="sv-SE" dirty="0" smtClean="0"/>
              <a:t>Chromatin modification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710597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51384" y="1988840"/>
            <a:ext cx="10972800" cy="1143000"/>
          </a:xfrm>
        </p:spPr>
        <p:txBody>
          <a:bodyPr/>
          <a:lstStyle/>
          <a:p>
            <a:r>
              <a:rPr lang="sv-SE" dirty="0" smtClean="0"/>
              <a:t>Q1: What are these marker gene pairs?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9023974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4" name="Rectangle 7"/>
          <p:cNvSpPr>
            <a:spLocks noGrp="1" noChangeArrowheads="1"/>
          </p:cNvSpPr>
          <p:nvPr>
            <p:ph sz="half" idx="1"/>
          </p:nvPr>
        </p:nvSpPr>
        <p:spPr bwMode="auto">
          <a:xfrm>
            <a:off x="339348" y="620688"/>
            <a:ext cx="845731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RP9</a:t>
            </a:r>
            <a:r>
              <a:rPr kumimoji="0" lang="en-US" altLang="zh-CN" sz="1200" b="0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plays an important role in pre-mRNA splicing and could interact with well-known oncogene </a:t>
            </a:r>
            <a:r>
              <a:rPr kumimoji="0" lang="en-US" altLang="zh-CN" sz="12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PIM-1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(</a:t>
            </a:r>
            <a:r>
              <a:rPr kumimoji="0" lang="en-US" altLang="zh-CN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Maita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et al., 2000). </a:t>
            </a: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339348" y="928277"/>
            <a:ext cx="1070472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MYO9A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serves as a potent promoter in progression and metastasis of cancers of epithelial origin (</a:t>
            </a:r>
            <a:r>
              <a:rPr kumimoji="0" lang="en-US" altLang="zh-CN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Friedl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and Gilmour, 2009; </a:t>
            </a:r>
            <a:r>
              <a:rPr kumimoji="0" lang="en-US" altLang="zh-CN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Ouderkirk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and </a:t>
            </a:r>
            <a:r>
              <a:rPr kumimoji="0" lang="en-US" altLang="zh-CN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Krendel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, 2014). </a:t>
            </a: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339348" y="1358472"/>
            <a:ext cx="924766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GADD45GIP1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, also known as </a:t>
            </a:r>
            <a:r>
              <a:rPr kumimoji="0" lang="en-US" altLang="zh-CN" sz="12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CRIF1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, encodes a nuclear-localized protein that may be induced by </a:t>
            </a:r>
            <a:r>
              <a:rPr kumimoji="0" lang="en-US" altLang="zh-CN" sz="12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TP53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and regulates cell cycle.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CRIF1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is a novel transcriptional coactivator of </a:t>
            </a:r>
            <a:r>
              <a:rPr kumimoji="0" lang="en-US" altLang="zh-CN" sz="12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STAT3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which is a well-known oncogene in multiple human cancers (Kwon et al., 2008). </a:t>
            </a: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1"/>
          <p:cNvSpPr>
            <a:spLocks noChangeArrowheads="1"/>
          </p:cNvSpPr>
          <p:nvPr/>
        </p:nvSpPr>
        <p:spPr bwMode="auto">
          <a:xfrm>
            <a:off x="339348" y="2084422"/>
            <a:ext cx="1010545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SNRNP200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encodes a component of U5 </a:t>
            </a:r>
            <a:r>
              <a:rPr kumimoji="0" lang="en-US" altLang="zh-CN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snRNP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-specific proteins of spliceosome.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It has been shown that overexpression of </a:t>
            </a:r>
            <a:r>
              <a:rPr kumimoji="0" lang="en-US" altLang="zh-CN" sz="12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SNRNP200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was associated with tumor aggressiveness in prostate cancer (Jimenez-</a:t>
            </a:r>
            <a:r>
              <a:rPr kumimoji="0" lang="en-US" altLang="zh-CN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Vacas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et al., 2020). </a:t>
            </a: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339348" y="2699283"/>
            <a:ext cx="1024030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PIK3CB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is involved in the PI3K signaling pathway which is frequently dysregulated in cancer.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Inhibition of </a:t>
            </a:r>
            <a:r>
              <a:rPr kumimoji="0" lang="en-US" altLang="zh-CN" sz="12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PIK3CB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remarkably suppressed cell growth, migration and enhanced apoptosis in glioblastoma (Cen et al., 2018; </a:t>
            </a:r>
            <a:r>
              <a:rPr kumimoji="0" lang="en-US" altLang="zh-CN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Pridham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et al., 2018). </a:t>
            </a: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0218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9336" y="2132856"/>
            <a:ext cx="11784632" cy="1152128"/>
          </a:xfrm>
        </p:spPr>
        <p:txBody>
          <a:bodyPr>
            <a:normAutofit/>
          </a:bodyPr>
          <a:lstStyle/>
          <a:p>
            <a:r>
              <a:rPr lang="sv-SE" sz="2400" dirty="0" smtClean="0"/>
              <a:t>Q2: Is REOs-based biomarker </a:t>
            </a:r>
            <a:r>
              <a:rPr lang="sv-SE" altLang="zh-CN" sz="2400" dirty="0" smtClean="0"/>
              <a:t>really </a:t>
            </a:r>
            <a:r>
              <a:rPr lang="sv-SE" sz="2400" dirty="0" smtClean="0"/>
              <a:t>promising or feasible in clinical practice?</a:t>
            </a:r>
            <a:endParaRPr lang="sv-SE" sz="2400" dirty="0"/>
          </a:p>
        </p:txBody>
      </p:sp>
    </p:spTree>
    <p:extLst>
      <p:ext uri="{BB962C8B-B14F-4D97-AF65-F5344CB8AC3E}">
        <p14:creationId xmlns:p14="http://schemas.microsoft.com/office/powerpoint/2010/main" val="25732093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RNA-seq            Real-time PCR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38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231904" y="908720"/>
            <a:ext cx="79208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1"/>
          <p:cNvSpPr>
            <a:spLocks noGrp="1" noChangeArrowheads="1"/>
          </p:cNvSpPr>
          <p:nvPr>
            <p:ph sz="half" idx="1"/>
          </p:nvPr>
        </p:nvSpPr>
        <p:spPr bwMode="auto">
          <a:xfrm>
            <a:off x="551384" y="1444134"/>
            <a:ext cx="10945216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 smtClean="0">
                <a:solidFill>
                  <a:schemeClr val="tx1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FDA-approved signatures: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AlloMap</a:t>
            </a:r>
            <a:r>
              <a:rPr kumimoji="0" lang="en-US" altLang="zh-CN" sz="2400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®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:</a:t>
            </a:r>
            <a:r>
              <a:rPr kumimoji="0" lang="en-US" altLang="zh-CN" sz="2400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consisting of 20 genes, for estimating the risk of acute cellular rejection in heart transplant recipients (Starling et al., 2006).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Oncotype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DX</a:t>
            </a:r>
            <a:r>
              <a:rPr kumimoji="0" lang="en-US" altLang="zh-CN" sz="2400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®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: consisting 21 genes, for estimating the risk of distant recurrence in tamoxifen-treated patients with node-negative, estrogen-receptor-positive breast cancer (Paik et al., 2004). 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4891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1700808"/>
            <a:ext cx="10972800" cy="1143000"/>
          </a:xfrm>
        </p:spPr>
        <p:txBody>
          <a:bodyPr/>
          <a:lstStyle/>
          <a:p>
            <a:r>
              <a:rPr lang="sv-SE" dirty="0" smtClean="0"/>
              <a:t>Q3: why don’t use the prognostic transcript</a:t>
            </a:r>
            <a:r>
              <a:rPr lang="sv-SE" altLang="zh-CN" dirty="0" smtClean="0"/>
              <a:t>s</a:t>
            </a:r>
            <a:r>
              <a:rPr lang="sv-SE" dirty="0" smtClean="0"/>
              <a:t> as biomarker?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019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9626" y="27209"/>
            <a:ext cx="8229600" cy="1143000"/>
          </a:xfrm>
        </p:spPr>
        <p:txBody>
          <a:bodyPr/>
          <a:lstStyle/>
          <a:p>
            <a:r>
              <a:rPr lang="sv-SE" dirty="0" smtClean="0"/>
              <a:t>HPA 37 different human tissues</a:t>
            </a:r>
            <a:br>
              <a:rPr lang="sv-SE" dirty="0" smtClean="0"/>
            </a:br>
            <a:r>
              <a:rPr lang="sv-SE" sz="2000" b="0" dirty="0"/>
              <a:t>(Ensembl V92)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8641" y="1338845"/>
            <a:ext cx="8229600" cy="1180728"/>
          </a:xfrm>
        </p:spPr>
        <p:txBody>
          <a:bodyPr/>
          <a:lstStyle/>
          <a:p>
            <a:r>
              <a:rPr lang="sv-SE" b="1" dirty="0" smtClean="0">
                <a:solidFill>
                  <a:schemeClr val="tx1"/>
                </a:solidFill>
              </a:rPr>
              <a:t>Protein coding genes</a:t>
            </a:r>
            <a:r>
              <a:rPr lang="sv-SE" b="1" dirty="0">
                <a:solidFill>
                  <a:schemeClr val="tx1"/>
                </a:solidFill>
              </a:rPr>
              <a:t>: </a:t>
            </a:r>
            <a:r>
              <a:rPr lang="sv-SE" b="1" dirty="0" smtClean="0">
                <a:solidFill>
                  <a:schemeClr val="tx1"/>
                </a:solidFill>
              </a:rPr>
              <a:t>19628</a:t>
            </a:r>
          </a:p>
          <a:p>
            <a:r>
              <a:rPr lang="sv-SE" b="1" dirty="0" smtClean="0">
                <a:solidFill>
                  <a:schemeClr val="tx1"/>
                </a:solidFill>
              </a:rPr>
              <a:t>Protein coding transcripts: 82221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485" y="3165684"/>
            <a:ext cx="6470983" cy="27115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35049" y="5906087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Transcripts expression level (TPM) &gt;1 in at least one human tissue</a:t>
            </a:r>
          </a:p>
        </p:txBody>
      </p:sp>
      <p:sp>
        <p:nvSpPr>
          <p:cNvPr id="10" name="Right Brace 9"/>
          <p:cNvSpPr/>
          <p:nvPr/>
        </p:nvSpPr>
        <p:spPr>
          <a:xfrm rot="16200000">
            <a:off x="5975631" y="92985"/>
            <a:ext cx="456764" cy="5688632"/>
          </a:xfrm>
          <a:prstGeom prst="rightBrace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TextBox 10"/>
          <p:cNvSpPr txBox="1"/>
          <p:nvPr/>
        </p:nvSpPr>
        <p:spPr>
          <a:xfrm>
            <a:off x="3328700" y="2401144"/>
            <a:ext cx="5791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b="1" dirty="0">
                <a:solidFill>
                  <a:srgbClr val="FF0000"/>
                </a:solidFill>
              </a:rPr>
              <a:t>More than </a:t>
            </a:r>
            <a:r>
              <a:rPr lang="sv-SE" sz="1400" b="1" dirty="0" smtClean="0">
                <a:solidFill>
                  <a:srgbClr val="FF0000"/>
                </a:solidFill>
              </a:rPr>
              <a:t>13,000 </a:t>
            </a:r>
            <a:r>
              <a:rPr lang="sv-SE" sz="1400" b="1" dirty="0">
                <a:solidFill>
                  <a:srgbClr val="FF0000"/>
                </a:solidFill>
              </a:rPr>
              <a:t>genes have at least two transcripts with TPM&gt;1</a:t>
            </a:r>
          </a:p>
        </p:txBody>
      </p:sp>
    </p:spTree>
    <p:extLst>
      <p:ext uri="{BB962C8B-B14F-4D97-AF65-F5344CB8AC3E}">
        <p14:creationId xmlns:p14="http://schemas.microsoft.com/office/powerpoint/2010/main" val="117321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672" y="1340768"/>
            <a:ext cx="5472608" cy="48132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91544" y="332656"/>
            <a:ext cx="8784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smtClean="0"/>
              <a:t>Comparison between different classification systems of KIRC</a:t>
            </a:r>
            <a:endParaRPr lang="sv-SE" sz="2400" dirty="0"/>
          </a:p>
        </p:txBody>
      </p:sp>
    </p:spTree>
    <p:extLst>
      <p:ext uri="{BB962C8B-B14F-4D97-AF65-F5344CB8AC3E}">
        <p14:creationId xmlns:p14="http://schemas.microsoft.com/office/powerpoint/2010/main" val="37139822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5179" y="5764176"/>
            <a:ext cx="11809312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30581" y="-25400"/>
            <a:ext cx="10972800" cy="634082"/>
          </a:xfrm>
        </p:spPr>
        <p:txBody>
          <a:bodyPr/>
          <a:lstStyle/>
          <a:p>
            <a:r>
              <a:rPr lang="sv-SE" dirty="0" smtClean="0"/>
              <a:t>D</a:t>
            </a:r>
            <a:r>
              <a:rPr lang="sv-SE" altLang="zh-CN" dirty="0" smtClean="0"/>
              <a:t>rug repositioning</a:t>
            </a:r>
            <a:endParaRPr lang="sv-SE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92391" y="620688"/>
            <a:ext cx="6984776" cy="623711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192344" y="1988840"/>
            <a:ext cx="25922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altLang="zh-CN" dirty="0" smtClean="0"/>
              <a:t>High-risk group: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paracetamol</a:t>
            </a:r>
          </a:p>
          <a:p>
            <a:pPr>
              <a:lnSpc>
                <a:spcPct val="150000"/>
              </a:lnSpc>
            </a:pPr>
            <a:r>
              <a:rPr lang="en-US" dirty="0" err="1" smtClean="0"/>
              <a:t>nizatidine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err="1" smtClean="0"/>
              <a:t>dimethadione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err="1" smtClean="0"/>
              <a:t>conessine</a:t>
            </a:r>
            <a:endParaRPr lang="en-US" dirty="0" smtClean="0"/>
          </a:p>
          <a:p>
            <a:endParaRPr lang="sv-SE" altLang="zh-CN" dirty="0" smtClean="0"/>
          </a:p>
          <a:p>
            <a:pPr>
              <a:lnSpc>
                <a:spcPct val="150000"/>
              </a:lnSpc>
            </a:pPr>
            <a:r>
              <a:rPr lang="sv-SE" dirty="0" smtClean="0"/>
              <a:t>Low-risk group:</a:t>
            </a:r>
          </a:p>
          <a:p>
            <a:pPr>
              <a:lnSpc>
                <a:spcPct val="150000"/>
              </a:lnSpc>
            </a:pPr>
            <a:r>
              <a:rPr lang="en-US" dirty="0" err="1" smtClean="0"/>
              <a:t>chenodeoxycholic</a:t>
            </a:r>
            <a:r>
              <a:rPr lang="en-US" dirty="0" smtClean="0"/>
              <a:t> acid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 </a:t>
            </a:r>
            <a:r>
              <a:rPr lang="en-US" dirty="0" err="1" smtClean="0"/>
              <a:t>fenoterol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 </a:t>
            </a:r>
            <a:r>
              <a:rPr lang="en-US" dirty="0" err="1"/>
              <a:t>hexylcaine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572040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42</a:t>
            </a:fld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616183" y="1089763"/>
            <a:ext cx="109004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5-Fluorouracil-based chemotherapy resistent predictive signature for gastric cancer and distinct multi-omics characteristics of prognostic groups</a:t>
            </a:r>
            <a:endParaRPr lang="sv-S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21022" y="2519833"/>
            <a:ext cx="10515600" cy="299739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1. Uncertainty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of drug resistance 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detection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Different tumor response metrics (WHO/RECIST</a:t>
            </a:r>
            <a:r>
              <a:rPr lang="sv-SE" altLang="zh-CN" sz="2400" dirty="0" smtClean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RECIST1.1)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Underestimate the effect of drugs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Deviation of SUV value of PET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Limitations of 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signature</a:t>
            </a:r>
            <a:r>
              <a:rPr lang="zh-CN" altLang="sv-SE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sv-SE" altLang="zh-CN" sz="2400" dirty="0" smtClean="0">
                <a:latin typeface="Times New Roman" pitchFamily="18" charset="0"/>
                <a:cs typeface="Times New Roman" pitchFamily="18" charset="0"/>
              </a:rPr>
              <a:t>based on risk score</a:t>
            </a:r>
            <a:endParaRPr lang="en-US" altLang="zh-CN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63829" y="-88385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sv-SE" dirty="0" smtClean="0"/>
              <a:t>A</a:t>
            </a:r>
            <a:r>
              <a:rPr lang="sv-SE" altLang="zh-CN" dirty="0" smtClean="0"/>
              <a:t>pplication </a:t>
            </a:r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Ⅱ</a:t>
            </a:r>
            <a:r>
              <a:rPr lang="sv-SE" altLang="zh-CN" dirty="0" smtClean="0"/>
              <a:t>: Drug benefit biomarker for gastric cancer 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18588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383" y="44624"/>
            <a:ext cx="10972800" cy="1143000"/>
          </a:xfrm>
        </p:spPr>
        <p:txBody>
          <a:bodyPr/>
          <a:lstStyle/>
          <a:p>
            <a:r>
              <a:rPr lang="sv-SE" dirty="0" smtClean="0"/>
              <a:t>D</a:t>
            </a:r>
            <a:r>
              <a:rPr lang="sv-SE" altLang="zh-CN" dirty="0" smtClean="0"/>
              <a:t>evelopment of biomarker</a:t>
            </a:r>
            <a:endParaRPr lang="sv-SE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19736" y="1337076"/>
            <a:ext cx="4608512" cy="504425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7475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44</a:t>
            </a:fld>
            <a:endParaRPr lang="sv-SE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325677" y="253314"/>
            <a:ext cx="9118948" cy="5421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altLang="zh-CN" sz="36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5-Fu resistant predictive biomarker</a:t>
            </a:r>
            <a:endParaRPr lang="zh-CN" altLang="en-US" sz="3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内容占位符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909" y="1159346"/>
            <a:ext cx="5460532" cy="5562130"/>
          </a:xfrm>
        </p:spPr>
      </p:pic>
      <p:sp>
        <p:nvSpPr>
          <p:cNvPr id="9" name="圆角矩形 11"/>
          <p:cNvSpPr/>
          <p:nvPr/>
        </p:nvSpPr>
        <p:spPr>
          <a:xfrm>
            <a:off x="1428750" y="1514475"/>
            <a:ext cx="1181100" cy="4095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KCNE2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圆角矩形 12"/>
          <p:cNvSpPr/>
          <p:nvPr/>
        </p:nvSpPr>
        <p:spPr>
          <a:xfrm>
            <a:off x="3000375" y="1514474"/>
            <a:ext cx="1181100" cy="4095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PRPF3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圆角矩形 13"/>
          <p:cNvSpPr/>
          <p:nvPr/>
        </p:nvSpPr>
        <p:spPr>
          <a:xfrm>
            <a:off x="1428750" y="2164416"/>
            <a:ext cx="1181100" cy="4095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KCNE2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圆角矩形 14"/>
          <p:cNvSpPr/>
          <p:nvPr/>
        </p:nvSpPr>
        <p:spPr>
          <a:xfrm>
            <a:off x="3000375" y="2164415"/>
            <a:ext cx="1181100" cy="4095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API5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5"/>
          <p:cNvSpPr/>
          <p:nvPr/>
        </p:nvSpPr>
        <p:spPr>
          <a:xfrm>
            <a:off x="1304925" y="1352550"/>
            <a:ext cx="4019550" cy="1409700"/>
          </a:xfrm>
          <a:prstGeom prst="rect">
            <a:avLst/>
          </a:prstGeom>
          <a:noFill/>
          <a:ln w="19050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文本框 16"/>
          <p:cNvSpPr txBox="1"/>
          <p:nvPr/>
        </p:nvSpPr>
        <p:spPr>
          <a:xfrm>
            <a:off x="2643187" y="1534595"/>
            <a:ext cx="39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</a:t>
            </a:r>
            <a:endParaRPr lang="zh-CN" altLang="en-US" dirty="0"/>
          </a:p>
        </p:txBody>
      </p:sp>
      <p:pic>
        <p:nvPicPr>
          <p:cNvPr id="15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071" y="2180044"/>
            <a:ext cx="445047" cy="499915"/>
          </a:xfrm>
          <a:prstGeom prst="rect">
            <a:avLst/>
          </a:prstGeom>
        </p:spPr>
      </p:pic>
      <p:sp>
        <p:nvSpPr>
          <p:cNvPr id="16" name="文本框 28"/>
          <p:cNvSpPr txBox="1"/>
          <p:nvPr/>
        </p:nvSpPr>
        <p:spPr>
          <a:xfrm rot="18629988">
            <a:off x="1878897" y="4075369"/>
            <a:ext cx="857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Count=2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29"/>
          <p:cNvSpPr txBox="1"/>
          <p:nvPr/>
        </p:nvSpPr>
        <p:spPr>
          <a:xfrm rot="2636178">
            <a:off x="3669033" y="4100537"/>
            <a:ext cx="1028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Count&lt;2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30"/>
          <p:cNvSpPr txBox="1"/>
          <p:nvPr/>
        </p:nvSpPr>
        <p:spPr>
          <a:xfrm>
            <a:off x="4181475" y="1534595"/>
            <a:ext cx="122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esistance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32"/>
          <p:cNvSpPr/>
          <p:nvPr/>
        </p:nvSpPr>
        <p:spPr>
          <a:xfrm>
            <a:off x="1912181" y="3440188"/>
            <a:ext cx="2621911" cy="437252"/>
          </a:xfrm>
          <a:prstGeom prst="rect">
            <a:avLst/>
          </a:prstGeom>
          <a:noFill/>
          <a:ln w="19050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an individual patient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右箭头 33"/>
          <p:cNvSpPr/>
          <p:nvPr/>
        </p:nvSpPr>
        <p:spPr>
          <a:xfrm rot="5400000">
            <a:off x="2937536" y="2913084"/>
            <a:ext cx="593972" cy="32242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右箭头 34"/>
          <p:cNvSpPr/>
          <p:nvPr/>
        </p:nvSpPr>
        <p:spPr>
          <a:xfrm rot="7739758">
            <a:off x="2140904" y="4146510"/>
            <a:ext cx="1029282" cy="38738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箭头 36"/>
          <p:cNvSpPr/>
          <p:nvPr/>
        </p:nvSpPr>
        <p:spPr>
          <a:xfrm rot="2821989">
            <a:off x="3257274" y="4146510"/>
            <a:ext cx="1029282" cy="38738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38"/>
          <p:cNvSpPr/>
          <p:nvPr/>
        </p:nvSpPr>
        <p:spPr>
          <a:xfrm>
            <a:off x="1715491" y="4748245"/>
            <a:ext cx="1213625" cy="57028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High-risk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39"/>
          <p:cNvSpPr/>
          <p:nvPr/>
        </p:nvSpPr>
        <p:spPr>
          <a:xfrm>
            <a:off x="3792442" y="4748245"/>
            <a:ext cx="1213625" cy="57028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Low-risk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"/>
          <p:cNvSpPr txBox="1"/>
          <p:nvPr/>
        </p:nvSpPr>
        <p:spPr>
          <a:xfrm>
            <a:off x="204806" y="5526035"/>
            <a:ext cx="6219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patient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would be predicted to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 resistant to 5-FU if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only if KCNE2 had lower expression level than both PRPF3 and API5.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30"/>
          <p:cNvSpPr txBox="1"/>
          <p:nvPr/>
        </p:nvSpPr>
        <p:spPr>
          <a:xfrm>
            <a:off x="4160407" y="2200639"/>
            <a:ext cx="122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esistance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45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5-FU resistance group:</a:t>
            </a:r>
          </a:p>
          <a:p>
            <a:r>
              <a:rPr lang="en-US" sz="2200" dirty="0" smtClean="0"/>
              <a:t>Spliceosome</a:t>
            </a:r>
          </a:p>
          <a:p>
            <a:r>
              <a:rPr lang="en-US" sz="2200" dirty="0" smtClean="0"/>
              <a:t>Cell cycle</a:t>
            </a:r>
          </a:p>
          <a:p>
            <a:r>
              <a:rPr lang="en-US" sz="2200" dirty="0" smtClean="0"/>
              <a:t>DNA replication</a:t>
            </a:r>
          </a:p>
          <a:p>
            <a:r>
              <a:rPr lang="en-US" sz="2200" dirty="0" smtClean="0"/>
              <a:t>DNA </a:t>
            </a:r>
            <a:r>
              <a:rPr lang="en-US" sz="2200" dirty="0"/>
              <a:t>repair </a:t>
            </a:r>
            <a:endParaRPr lang="en-US" sz="2200" dirty="0" smtClean="0"/>
          </a:p>
          <a:p>
            <a:r>
              <a:rPr lang="en-US" sz="2200" dirty="0" smtClean="0"/>
              <a:t>Mismatch repair</a:t>
            </a:r>
          </a:p>
          <a:p>
            <a:r>
              <a:rPr lang="en-US" sz="2200" dirty="0" smtClean="0"/>
              <a:t>Nucleotide </a:t>
            </a:r>
            <a:r>
              <a:rPr lang="en-US" sz="2200" dirty="0"/>
              <a:t>excision </a:t>
            </a:r>
            <a:r>
              <a:rPr lang="en-US" sz="2200" dirty="0" smtClean="0"/>
              <a:t>repair</a:t>
            </a:r>
          </a:p>
          <a:p>
            <a:r>
              <a:rPr lang="en-US" sz="2200" dirty="0" smtClean="0"/>
              <a:t>Base </a:t>
            </a:r>
            <a:r>
              <a:rPr lang="en-US" sz="2200" dirty="0"/>
              <a:t>excision repair </a:t>
            </a:r>
            <a:endParaRPr lang="en-US" sz="2200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3872" y="1597955"/>
            <a:ext cx="6912768" cy="3271205"/>
          </a:xfrm>
        </p:spPr>
        <p:txBody>
          <a:bodyPr>
            <a:normAutofit/>
          </a:bodyPr>
          <a:lstStyle/>
          <a:p>
            <a:r>
              <a:rPr lang="sv-SE" dirty="0" smtClean="0"/>
              <a:t>5-FU sensitive group:</a:t>
            </a:r>
          </a:p>
          <a:p>
            <a:r>
              <a:rPr lang="sv-SE" sz="2200" dirty="0"/>
              <a:t>Intestinal immune network for IgA </a:t>
            </a:r>
            <a:r>
              <a:rPr lang="sv-SE" sz="2200" dirty="0" smtClean="0"/>
              <a:t>production</a:t>
            </a:r>
          </a:p>
          <a:p>
            <a:r>
              <a:rPr lang="en-US" sz="2200" dirty="0"/>
              <a:t>Natural killer cell mediated </a:t>
            </a:r>
            <a:r>
              <a:rPr lang="en-US" sz="2200" dirty="0" smtClean="0"/>
              <a:t>cytotoxicity</a:t>
            </a:r>
          </a:p>
          <a:p>
            <a:r>
              <a:rPr lang="en-US" sz="2200" dirty="0"/>
              <a:t>T cell receptor signaling </a:t>
            </a:r>
            <a:r>
              <a:rPr lang="en-US" sz="2200" dirty="0" smtClean="0"/>
              <a:t>pathway</a:t>
            </a:r>
          </a:p>
          <a:p>
            <a:r>
              <a:rPr lang="en-US" sz="2200" dirty="0"/>
              <a:t>B cell receptor signaling </a:t>
            </a:r>
            <a:r>
              <a:rPr lang="en-US" sz="2200" dirty="0" smtClean="0"/>
              <a:t>pathway</a:t>
            </a:r>
          </a:p>
          <a:p>
            <a:r>
              <a:rPr lang="sv-SE" sz="2200" dirty="0"/>
              <a:t>Drug metabolism - cytochrome </a:t>
            </a:r>
            <a:r>
              <a:rPr lang="sv-SE" sz="2200" dirty="0" smtClean="0"/>
              <a:t>P450</a:t>
            </a:r>
          </a:p>
          <a:p>
            <a:pPr marL="0" indent="0">
              <a:buNone/>
            </a:pP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Multi-omics characteristics</a:t>
            </a:r>
            <a:endParaRPr lang="sv-SE" sz="3200" dirty="0"/>
          </a:p>
        </p:txBody>
      </p:sp>
    </p:spTree>
    <p:extLst>
      <p:ext uri="{BB962C8B-B14F-4D97-AF65-F5344CB8AC3E}">
        <p14:creationId xmlns:p14="http://schemas.microsoft.com/office/powerpoint/2010/main" val="22497892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32792" y="476672"/>
            <a:ext cx="9284630" cy="572089"/>
          </a:xfrm>
        </p:spPr>
        <p:txBody>
          <a:bodyPr>
            <a:noAutofit/>
          </a:bodyPr>
          <a:lstStyle/>
          <a:p>
            <a:pPr algn="ctr"/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Multi-omics characteristics</a:t>
            </a:r>
            <a:endParaRPr lang="sv-SE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46</a:t>
            </a:fld>
            <a:endParaRPr lang="sv-SE"/>
          </a:p>
        </p:txBody>
      </p:sp>
      <p:pic>
        <p:nvPicPr>
          <p:cNvPr id="8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176" y="0"/>
            <a:ext cx="4252459" cy="3033818"/>
          </a:xfrm>
          <a:prstGeom prst="rect">
            <a:avLst/>
          </a:prstGeom>
        </p:spPr>
      </p:pic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414627" y="1770155"/>
            <a:ext cx="11239500" cy="4716643"/>
          </a:xfrm>
        </p:spPr>
        <p:txBody>
          <a:bodyPr>
            <a:normAutofit/>
          </a:bodyPr>
          <a:lstStyle/>
          <a:p>
            <a:pPr algn="just"/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Copy number alterations</a:t>
            </a:r>
          </a:p>
          <a:p>
            <a:pPr algn="just"/>
            <a:endParaRPr lang="en-US" altLang="zh-CN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5-FU resistance patients have significantly higher frequencies of copy number gain at seven regions.</a:t>
            </a:r>
          </a:p>
          <a:p>
            <a:pPr algn="just"/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85 genes located in the seven regions displayed significant overexpression in the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5-FU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resistance samples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were significantly enriched in the mismatch repair pathway.</a:t>
            </a:r>
          </a:p>
          <a:p>
            <a:pPr algn="just"/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PPI network analysis, these genes with copy number gains mainly impacted the cell cycle, DNA repair and apoptosis pathways.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23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47</a:t>
            </a:fld>
            <a:endParaRPr lang="sv-SE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-1079247" y="284019"/>
            <a:ext cx="9284630" cy="572089"/>
          </a:xfrm>
        </p:spPr>
        <p:txBody>
          <a:bodyPr>
            <a:noAutofit/>
          </a:bodyPr>
          <a:lstStyle/>
          <a:p>
            <a:pPr algn="ctr"/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Multi-omics characteristics</a:t>
            </a:r>
            <a:endParaRPr lang="sv-SE" sz="3200" dirty="0"/>
          </a:p>
        </p:txBody>
      </p:sp>
      <p:pic>
        <p:nvPicPr>
          <p:cNvPr id="7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240" y="-99392"/>
            <a:ext cx="4363089" cy="2987342"/>
          </a:xfrm>
          <a:prstGeom prst="rect">
            <a:avLst/>
          </a:prstGeom>
        </p:spPr>
      </p:pic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198915" y="1868354"/>
            <a:ext cx="11268075" cy="4584982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Somatic mutation </a:t>
            </a:r>
          </a:p>
          <a:p>
            <a:pPr algn="just"/>
            <a:endParaRPr lang="en-US" altLang="zh-CN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Among the 156 genes whose mutation frequencies were significantly different between the 5-FU sensitivity and resistance groups,  155 gene had higher frequencies in the 5-FU sensitivity groups.</a:t>
            </a:r>
          </a:p>
          <a:p>
            <a:pPr algn="just"/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These 155 mutation genes were significantly enriched in 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Wnt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signaling, 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Ras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signaling and autophagy pathways.</a:t>
            </a:r>
          </a:p>
          <a:p>
            <a:pPr algn="just"/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the PPI network analysis, these mutated genes mainly impacted the pyrimidine metabolism, DNA repair, cell cycle and apoptosis pathways.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50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48</a:t>
            </a:fld>
            <a:endParaRPr lang="sv-SE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43472" y="275962"/>
            <a:ext cx="9284630" cy="572089"/>
          </a:xfrm>
        </p:spPr>
        <p:txBody>
          <a:bodyPr>
            <a:noAutofit/>
          </a:bodyPr>
          <a:lstStyle/>
          <a:p>
            <a:pPr algn="ctr"/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Multi-omics characteristics</a:t>
            </a:r>
            <a:endParaRPr lang="sv-SE" sz="3200" dirty="0"/>
          </a:p>
        </p:txBody>
      </p:sp>
      <p:pic>
        <p:nvPicPr>
          <p:cNvPr id="7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049" y="1052736"/>
            <a:ext cx="4816514" cy="5019675"/>
          </a:xfrm>
          <a:prstGeom prst="rect">
            <a:avLst/>
          </a:prstGeom>
        </p:spPr>
      </p:pic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85775" y="1268760"/>
            <a:ext cx="5934075" cy="5562600"/>
          </a:xfrm>
        </p:spPr>
        <p:txBody>
          <a:bodyPr/>
          <a:lstStyle/>
          <a:p>
            <a:pPr algn="just"/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DNA methylation </a:t>
            </a: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alternations </a:t>
            </a:r>
          </a:p>
          <a:p>
            <a:pPr algn="just"/>
            <a:endParaRPr lang="en-US" altLang="zh-C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downregulation of 400 genes were induced by 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hypermethylation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 5-FU resistant patients.</a:t>
            </a:r>
          </a:p>
          <a:p>
            <a:pPr algn="just"/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400 genes were significantly enriched in the cell adhesion pathway.</a:t>
            </a:r>
          </a:p>
          <a:p>
            <a:pPr algn="just"/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the PPI network analysis, these genes mainly impacted the pyrimidine metabolism and folate metabolism pathways.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65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514" y="207285"/>
            <a:ext cx="11446125" cy="572089"/>
          </a:xfrm>
        </p:spPr>
        <p:txBody>
          <a:bodyPr>
            <a:normAutofit fontScale="90000"/>
          </a:bodyPr>
          <a:lstStyle/>
          <a:p>
            <a:r>
              <a:rPr lang="sv-SE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Aplication </a:t>
            </a:r>
            <a:r>
              <a:rPr lang="sv-SE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Ⅲ : </a:t>
            </a:r>
            <a:r>
              <a:rPr lang="sv-SE" altLang="zh-CN" sz="3600" dirty="0"/>
              <a:t>Identify differentially expressed genes</a:t>
            </a:r>
            <a:endParaRPr lang="sv-SE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49</a:t>
            </a:fld>
            <a:endParaRPr lang="sv-SE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322092" y="1571625"/>
            <a:ext cx="11747846" cy="4377655"/>
          </a:xfrm>
        </p:spPr>
        <p:txBody>
          <a:bodyPr>
            <a:normAutofit/>
          </a:bodyPr>
          <a:lstStyle/>
          <a:p>
            <a:pPr marL="360363" indent="0"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Identification of differentially expressed genes (DEGs) in small-scale cell line experiments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u"/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u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 of commonly used methods</a:t>
            </a:r>
          </a:p>
          <a:p>
            <a:pPr marL="360363" indent="0">
              <a:buNone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Student’s t-test/ SAM: Insufficient statistical power</a:t>
            </a:r>
          </a:p>
          <a:p>
            <a:pPr marL="360363" indent="0">
              <a:buNone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Fold Change (FC): Lack of statistical control and produce selection bias</a:t>
            </a:r>
          </a:p>
        </p:txBody>
      </p:sp>
      <p:pic>
        <p:nvPicPr>
          <p:cNvPr id="8" name="Picture 3"/>
          <p:cNvPicPr>
            <a:picLocks noGrp="1"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73759" y="2185234"/>
            <a:ext cx="90624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59049" y="2185234"/>
            <a:ext cx="824702" cy="563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01793" y="3328242"/>
            <a:ext cx="735947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16503" y="3328242"/>
            <a:ext cx="750099" cy="642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30487" y="3328242"/>
            <a:ext cx="735947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59181" y="3328242"/>
            <a:ext cx="735947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45197" y="3328242"/>
            <a:ext cx="750099" cy="642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938172" y="3328242"/>
            <a:ext cx="750099" cy="642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21"/>
          <p:cNvSpPr txBox="1"/>
          <p:nvPr/>
        </p:nvSpPr>
        <p:spPr>
          <a:xfrm>
            <a:off x="2830355" y="3042490"/>
            <a:ext cx="8572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50" dirty="0" smtClean="0"/>
              <a:t>Control-1</a:t>
            </a:r>
            <a:endParaRPr lang="zh-CN" altLang="en-US" sz="1050" dirty="0"/>
          </a:p>
        </p:txBody>
      </p:sp>
      <p:sp>
        <p:nvSpPr>
          <p:cNvPr id="17" name="TextBox 22"/>
          <p:cNvSpPr txBox="1"/>
          <p:nvPr/>
        </p:nvSpPr>
        <p:spPr>
          <a:xfrm>
            <a:off x="3759049" y="3042490"/>
            <a:ext cx="8572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50" dirty="0" smtClean="0"/>
              <a:t>Control-2</a:t>
            </a:r>
            <a:endParaRPr lang="zh-CN" altLang="en-US" sz="1050" dirty="0"/>
          </a:p>
        </p:txBody>
      </p:sp>
      <p:sp>
        <p:nvSpPr>
          <p:cNvPr id="18" name="TextBox 23"/>
          <p:cNvSpPr txBox="1"/>
          <p:nvPr/>
        </p:nvSpPr>
        <p:spPr>
          <a:xfrm>
            <a:off x="4687743" y="3042490"/>
            <a:ext cx="8572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50" dirty="0" smtClean="0"/>
              <a:t>Control-3</a:t>
            </a:r>
            <a:endParaRPr lang="zh-CN" altLang="en-US" sz="1050" dirty="0"/>
          </a:p>
        </p:txBody>
      </p:sp>
      <p:sp>
        <p:nvSpPr>
          <p:cNvPr id="19" name="TextBox 24"/>
          <p:cNvSpPr txBox="1"/>
          <p:nvPr/>
        </p:nvSpPr>
        <p:spPr>
          <a:xfrm>
            <a:off x="6187941" y="3042490"/>
            <a:ext cx="6429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50" dirty="0" smtClean="0"/>
              <a:t>Case-1</a:t>
            </a:r>
            <a:endParaRPr lang="zh-CN" altLang="en-US" sz="1050" dirty="0"/>
          </a:p>
        </p:txBody>
      </p:sp>
      <p:sp>
        <p:nvSpPr>
          <p:cNvPr id="20" name="TextBox 25"/>
          <p:cNvSpPr txBox="1"/>
          <p:nvPr/>
        </p:nvSpPr>
        <p:spPr>
          <a:xfrm>
            <a:off x="7116635" y="3042490"/>
            <a:ext cx="6429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50" dirty="0" smtClean="0"/>
              <a:t>Case-2</a:t>
            </a:r>
            <a:endParaRPr lang="zh-CN" altLang="en-US" sz="1050" dirty="0"/>
          </a:p>
        </p:txBody>
      </p:sp>
      <p:sp>
        <p:nvSpPr>
          <p:cNvPr id="21" name="TextBox 26"/>
          <p:cNvSpPr txBox="1"/>
          <p:nvPr/>
        </p:nvSpPr>
        <p:spPr>
          <a:xfrm>
            <a:off x="7973891" y="3042490"/>
            <a:ext cx="6429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50" dirty="0" smtClean="0"/>
              <a:t>Case-3</a:t>
            </a:r>
            <a:endParaRPr lang="zh-CN" altLang="en-US" sz="1050" dirty="0"/>
          </a:p>
        </p:txBody>
      </p:sp>
      <p:sp>
        <p:nvSpPr>
          <p:cNvPr id="22" name="左大括号 19"/>
          <p:cNvSpPr/>
          <p:nvPr/>
        </p:nvSpPr>
        <p:spPr>
          <a:xfrm rot="5400000">
            <a:off x="4044801" y="1828044"/>
            <a:ext cx="214314" cy="2071702"/>
          </a:xfrm>
          <a:prstGeom prst="lef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3" name="左大括号 20"/>
          <p:cNvSpPr/>
          <p:nvPr/>
        </p:nvSpPr>
        <p:spPr>
          <a:xfrm rot="5400000">
            <a:off x="7330949" y="1828044"/>
            <a:ext cx="214314" cy="2071702"/>
          </a:xfrm>
          <a:prstGeom prst="lef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086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88640"/>
            <a:ext cx="8229600" cy="850106"/>
          </a:xfrm>
        </p:spPr>
        <p:txBody>
          <a:bodyPr/>
          <a:lstStyle/>
          <a:p>
            <a:r>
              <a:rPr lang="sv-SE" dirty="0" smtClean="0"/>
              <a:t>E</a:t>
            </a:r>
            <a:r>
              <a:rPr lang="sv-SE" altLang="zh-CN" dirty="0" smtClean="0"/>
              <a:t>nsembl website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0791" y="1389187"/>
            <a:ext cx="8229600" cy="1656184"/>
          </a:xfrm>
        </p:spPr>
        <p:txBody>
          <a:bodyPr/>
          <a:lstStyle/>
          <a:p>
            <a:r>
              <a:rPr lang="sv-SE" dirty="0"/>
              <a:t>Ensembl is a genome browser for vertebrate genomes that supports research in comparative </a:t>
            </a:r>
            <a:r>
              <a:rPr lang="sv-SE" dirty="0" smtClean="0"/>
              <a:t>genomics, </a:t>
            </a:r>
            <a:r>
              <a:rPr lang="sv-SE" dirty="0"/>
              <a:t>sequence variation and transcriptional regulation. </a:t>
            </a:r>
            <a:endParaRPr lang="sv-SE" dirty="0" smtClean="0"/>
          </a:p>
          <a:p>
            <a:r>
              <a:rPr lang="sv-SE" dirty="0" smtClean="0">
                <a:hlinkClick r:id="rId2"/>
              </a:rPr>
              <a:t>https</a:t>
            </a:r>
            <a:r>
              <a:rPr lang="sv-SE" dirty="0">
                <a:hlinkClick r:id="rId2"/>
              </a:rPr>
              <a:t>://www.ensembl.org/info/website/archives/index.html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776" y="3300488"/>
            <a:ext cx="6511818" cy="28083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521" y="3126103"/>
            <a:ext cx="1916995" cy="2751169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404484" y="5013176"/>
            <a:ext cx="57606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01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63352" y="6117721"/>
            <a:ext cx="11017224" cy="724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sv-SE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Finding</a:t>
            </a:r>
            <a:endParaRPr lang="sv-SE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0515" y="1199877"/>
            <a:ext cx="11346665" cy="120308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REOs of gene pairs are overall stable in a cell line but widely disturbed after a certain treatment</a:t>
            </a: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477538"/>
            <a:ext cx="3064729" cy="365125"/>
          </a:xfrm>
        </p:spPr>
        <p:txBody>
          <a:bodyPr/>
          <a:lstStyle/>
          <a:p>
            <a:fld id="{97DED537-10C4-8C40-8E87-51060FF45365}" type="slidenum">
              <a:rPr lang="sv-SE" smtClean="0"/>
              <a:pPr/>
              <a:t>50</a:t>
            </a:fld>
            <a:endParaRPr lang="sv-SE"/>
          </a:p>
        </p:txBody>
      </p:sp>
      <p:cxnSp>
        <p:nvCxnSpPr>
          <p:cNvPr id="7" name="Straight Connector 6"/>
          <p:cNvCxnSpPr/>
          <p:nvPr/>
        </p:nvCxnSpPr>
        <p:spPr>
          <a:xfrm>
            <a:off x="2560968" y="3179295"/>
            <a:ext cx="0" cy="282351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Isosceles Triangle 7"/>
          <p:cNvSpPr/>
          <p:nvPr/>
        </p:nvSpPr>
        <p:spPr>
          <a:xfrm>
            <a:off x="2355073" y="4482541"/>
            <a:ext cx="399899" cy="316823"/>
          </a:xfrm>
          <a:prstGeom prst="triangle">
            <a:avLst/>
          </a:prstGeom>
          <a:gradFill>
            <a:gsLst>
              <a:gs pos="100000">
                <a:schemeClr val="accent3">
                  <a:lumMod val="42000"/>
                  <a:lumOff val="58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Oval 8"/>
          <p:cNvSpPr/>
          <p:nvPr/>
        </p:nvSpPr>
        <p:spPr>
          <a:xfrm>
            <a:off x="2359091" y="5329475"/>
            <a:ext cx="399899" cy="311813"/>
          </a:xfrm>
          <a:prstGeom prst="ellipse">
            <a:avLst/>
          </a:prstGeom>
          <a:gradFill>
            <a:gsLst>
              <a:gs pos="100000">
                <a:schemeClr val="accent5">
                  <a:lumMod val="75000"/>
                  <a:lumOff val="25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3" name="Straight Connector 12"/>
          <p:cNvCxnSpPr/>
          <p:nvPr/>
        </p:nvCxnSpPr>
        <p:spPr>
          <a:xfrm>
            <a:off x="3679306" y="3196896"/>
            <a:ext cx="0" cy="282351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Isosceles Triangle 13"/>
          <p:cNvSpPr/>
          <p:nvPr/>
        </p:nvSpPr>
        <p:spPr>
          <a:xfrm>
            <a:off x="3454377" y="4951394"/>
            <a:ext cx="399899" cy="316823"/>
          </a:xfrm>
          <a:prstGeom prst="triangle">
            <a:avLst>
              <a:gd name="adj" fmla="val 56180"/>
            </a:avLst>
          </a:prstGeom>
          <a:gradFill>
            <a:gsLst>
              <a:gs pos="100000">
                <a:schemeClr val="accent3">
                  <a:lumMod val="42000"/>
                  <a:lumOff val="58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Oval 14"/>
          <p:cNvSpPr/>
          <p:nvPr/>
        </p:nvSpPr>
        <p:spPr>
          <a:xfrm>
            <a:off x="3481674" y="4330714"/>
            <a:ext cx="399899" cy="311813"/>
          </a:xfrm>
          <a:prstGeom prst="ellipse">
            <a:avLst/>
          </a:prstGeom>
          <a:gradFill>
            <a:gsLst>
              <a:gs pos="100000">
                <a:schemeClr val="accent5">
                  <a:lumMod val="75000"/>
                  <a:lumOff val="25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6" name="Straight Connector 15"/>
          <p:cNvCxnSpPr/>
          <p:nvPr/>
        </p:nvCxnSpPr>
        <p:spPr>
          <a:xfrm>
            <a:off x="4718665" y="3206858"/>
            <a:ext cx="0" cy="282351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Isosceles Triangle 16"/>
          <p:cNvSpPr/>
          <p:nvPr/>
        </p:nvSpPr>
        <p:spPr>
          <a:xfrm>
            <a:off x="4518715" y="4707319"/>
            <a:ext cx="399899" cy="316823"/>
          </a:xfrm>
          <a:prstGeom prst="triangle">
            <a:avLst/>
          </a:prstGeom>
          <a:gradFill>
            <a:gsLst>
              <a:gs pos="100000">
                <a:schemeClr val="accent3">
                  <a:lumMod val="42000"/>
                  <a:lumOff val="58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Oval 17"/>
          <p:cNvSpPr/>
          <p:nvPr/>
        </p:nvSpPr>
        <p:spPr>
          <a:xfrm>
            <a:off x="4507161" y="5181648"/>
            <a:ext cx="399899" cy="311813"/>
          </a:xfrm>
          <a:prstGeom prst="ellipse">
            <a:avLst/>
          </a:prstGeom>
          <a:gradFill>
            <a:gsLst>
              <a:gs pos="100000">
                <a:schemeClr val="accent5">
                  <a:lumMod val="75000"/>
                  <a:lumOff val="25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8" name="Rectangle 37"/>
          <p:cNvSpPr/>
          <p:nvPr/>
        </p:nvSpPr>
        <p:spPr>
          <a:xfrm>
            <a:off x="1090670" y="2944647"/>
            <a:ext cx="4067187" cy="3734120"/>
          </a:xfrm>
          <a:prstGeom prst="rect">
            <a:avLst/>
          </a:prstGeom>
          <a:noFill/>
          <a:ln w="317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9" name="TextBox 38"/>
          <p:cNvSpPr txBox="1"/>
          <p:nvPr/>
        </p:nvSpPr>
        <p:spPr>
          <a:xfrm>
            <a:off x="7932222" y="2317208"/>
            <a:ext cx="2776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Treated cell line</a:t>
            </a:r>
            <a:endParaRPr lang="sv-S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140774" y="2357725"/>
            <a:ext cx="2577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 cell line</a:t>
            </a:r>
            <a:endParaRPr lang="sv-S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234351" y="3419337"/>
            <a:ext cx="11215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v-SE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 </a:t>
            </a:r>
            <a:r>
              <a:rPr lang="sv-SE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sv-SE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sv-S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&gt;</a:t>
            </a:r>
          </a:p>
          <a:p>
            <a:pPr>
              <a:lnSpc>
                <a:spcPct val="150000"/>
              </a:lnSpc>
            </a:pPr>
            <a:r>
              <a:rPr lang="sv-S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 </a:t>
            </a:r>
            <a:r>
              <a:rPr lang="sv-SE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sv-SE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sv-SE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&gt;</a:t>
            </a:r>
          </a:p>
          <a:p>
            <a:r>
              <a:rPr lang="sv-S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</a:t>
            </a:r>
            <a:r>
              <a:rPr lang="sv-SE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</a:p>
          <a:p>
            <a:r>
              <a:rPr lang="sv-SE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&gt;</a:t>
            </a:r>
          </a:p>
          <a:p>
            <a:r>
              <a:rPr lang="sv-SE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sv-SE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</a:t>
            </a:r>
            <a:r>
              <a:rPr lang="sv-SE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endParaRPr lang="sv-SE" sz="20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785519" y="6313128"/>
            <a:ext cx="9132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C</a:t>
            </a:r>
            <a:r>
              <a:rPr lang="sv-SE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C</a:t>
            </a:r>
            <a:r>
              <a:rPr lang="sv-SE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C</a:t>
            </a:r>
            <a:r>
              <a:rPr lang="sv-SE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T</a:t>
            </a:r>
            <a:r>
              <a:rPr lang="sv-SE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T</a:t>
            </a:r>
            <a:r>
              <a:rPr lang="sv-SE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 </a:t>
            </a:r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T</a:t>
            </a:r>
            <a:r>
              <a:rPr lang="sv-SE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sv-SE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5-Point Star 45"/>
          <p:cNvSpPr/>
          <p:nvPr/>
        </p:nvSpPr>
        <p:spPr>
          <a:xfrm>
            <a:off x="2351678" y="3397303"/>
            <a:ext cx="417163" cy="410639"/>
          </a:xfrm>
          <a:prstGeom prst="star5">
            <a:avLst/>
          </a:prstGeom>
          <a:solidFill>
            <a:srgbClr val="FF7C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rgbClr val="CC0000"/>
              </a:solidFill>
            </a:endParaRPr>
          </a:p>
        </p:txBody>
      </p:sp>
      <p:sp>
        <p:nvSpPr>
          <p:cNvPr id="48" name="5-Point Star 47"/>
          <p:cNvSpPr/>
          <p:nvPr/>
        </p:nvSpPr>
        <p:spPr>
          <a:xfrm>
            <a:off x="3462372" y="3455641"/>
            <a:ext cx="417163" cy="410639"/>
          </a:xfrm>
          <a:prstGeom prst="star5">
            <a:avLst/>
          </a:prstGeom>
          <a:solidFill>
            <a:srgbClr val="FF7C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CC0000"/>
              </a:solidFill>
            </a:endParaRPr>
          </a:p>
        </p:txBody>
      </p:sp>
      <p:sp>
        <p:nvSpPr>
          <p:cNvPr id="49" name="5-Point Star 48"/>
          <p:cNvSpPr/>
          <p:nvPr/>
        </p:nvSpPr>
        <p:spPr>
          <a:xfrm>
            <a:off x="4500066" y="3215427"/>
            <a:ext cx="417163" cy="410639"/>
          </a:xfrm>
          <a:prstGeom prst="star5">
            <a:avLst/>
          </a:prstGeom>
          <a:solidFill>
            <a:srgbClr val="FF7C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CC0000"/>
              </a:solidFill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7164187" y="3331695"/>
            <a:ext cx="0" cy="282351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Isosceles Triangle 51"/>
          <p:cNvSpPr/>
          <p:nvPr/>
        </p:nvSpPr>
        <p:spPr>
          <a:xfrm>
            <a:off x="6937207" y="4412942"/>
            <a:ext cx="399899" cy="316823"/>
          </a:xfrm>
          <a:prstGeom prst="triangle">
            <a:avLst/>
          </a:prstGeom>
          <a:gradFill>
            <a:gsLst>
              <a:gs pos="100000">
                <a:schemeClr val="accent3">
                  <a:lumMod val="42000"/>
                  <a:lumOff val="58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3" name="Oval 52"/>
          <p:cNvSpPr/>
          <p:nvPr/>
        </p:nvSpPr>
        <p:spPr>
          <a:xfrm>
            <a:off x="6972833" y="5181648"/>
            <a:ext cx="399899" cy="311813"/>
          </a:xfrm>
          <a:prstGeom prst="ellipse">
            <a:avLst/>
          </a:prstGeom>
          <a:gradFill>
            <a:gsLst>
              <a:gs pos="100000">
                <a:schemeClr val="accent5">
                  <a:lumMod val="75000"/>
                  <a:lumOff val="25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54" name="Straight Connector 53"/>
          <p:cNvCxnSpPr/>
          <p:nvPr/>
        </p:nvCxnSpPr>
        <p:spPr>
          <a:xfrm>
            <a:off x="8282525" y="3349296"/>
            <a:ext cx="0" cy="282351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Isosceles Triangle 54"/>
          <p:cNvSpPr/>
          <p:nvPr/>
        </p:nvSpPr>
        <p:spPr>
          <a:xfrm>
            <a:off x="8069085" y="5144505"/>
            <a:ext cx="399899" cy="316823"/>
          </a:xfrm>
          <a:prstGeom prst="triangle">
            <a:avLst/>
          </a:prstGeom>
          <a:gradFill>
            <a:gsLst>
              <a:gs pos="100000">
                <a:schemeClr val="accent3">
                  <a:lumMod val="42000"/>
                  <a:lumOff val="58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6" name="Oval 55"/>
          <p:cNvSpPr/>
          <p:nvPr/>
        </p:nvSpPr>
        <p:spPr>
          <a:xfrm>
            <a:off x="8072067" y="4706441"/>
            <a:ext cx="399899" cy="311813"/>
          </a:xfrm>
          <a:prstGeom prst="ellipse">
            <a:avLst/>
          </a:prstGeom>
          <a:gradFill>
            <a:gsLst>
              <a:gs pos="100000">
                <a:schemeClr val="accent5">
                  <a:lumMod val="75000"/>
                  <a:lumOff val="25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57" name="Straight Connector 56"/>
          <p:cNvCxnSpPr/>
          <p:nvPr/>
        </p:nvCxnSpPr>
        <p:spPr>
          <a:xfrm>
            <a:off x="9321884" y="3359258"/>
            <a:ext cx="0" cy="282351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Isosceles Triangle 57"/>
          <p:cNvSpPr/>
          <p:nvPr/>
        </p:nvSpPr>
        <p:spPr>
          <a:xfrm>
            <a:off x="9098972" y="5275304"/>
            <a:ext cx="399899" cy="316823"/>
          </a:xfrm>
          <a:prstGeom prst="triangle">
            <a:avLst/>
          </a:prstGeom>
          <a:gradFill>
            <a:gsLst>
              <a:gs pos="100000">
                <a:schemeClr val="accent3">
                  <a:lumMod val="42000"/>
                  <a:lumOff val="58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9" name="Oval 58"/>
          <p:cNvSpPr/>
          <p:nvPr/>
        </p:nvSpPr>
        <p:spPr>
          <a:xfrm>
            <a:off x="9109482" y="4250897"/>
            <a:ext cx="399899" cy="311813"/>
          </a:xfrm>
          <a:prstGeom prst="ellipse">
            <a:avLst/>
          </a:prstGeom>
          <a:gradFill>
            <a:gsLst>
              <a:gs pos="100000">
                <a:schemeClr val="accent5">
                  <a:lumMod val="75000"/>
                  <a:lumOff val="25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1" name="5-Point Star 60"/>
          <p:cNvSpPr/>
          <p:nvPr/>
        </p:nvSpPr>
        <p:spPr>
          <a:xfrm>
            <a:off x="6966586" y="5879986"/>
            <a:ext cx="417163" cy="410639"/>
          </a:xfrm>
          <a:prstGeom prst="star5">
            <a:avLst/>
          </a:prstGeom>
          <a:solidFill>
            <a:srgbClr val="FF7C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CC0000"/>
              </a:solidFill>
            </a:endParaRPr>
          </a:p>
        </p:txBody>
      </p:sp>
      <p:sp>
        <p:nvSpPr>
          <p:cNvPr id="62" name="5-Point Star 61"/>
          <p:cNvSpPr/>
          <p:nvPr/>
        </p:nvSpPr>
        <p:spPr>
          <a:xfrm>
            <a:off x="8074574" y="5707082"/>
            <a:ext cx="417163" cy="410639"/>
          </a:xfrm>
          <a:prstGeom prst="star5">
            <a:avLst/>
          </a:prstGeom>
          <a:solidFill>
            <a:srgbClr val="FF7C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CC0000"/>
              </a:solidFill>
            </a:endParaRPr>
          </a:p>
        </p:txBody>
      </p:sp>
      <p:sp>
        <p:nvSpPr>
          <p:cNvPr id="63" name="5-Point Star 62"/>
          <p:cNvSpPr/>
          <p:nvPr/>
        </p:nvSpPr>
        <p:spPr>
          <a:xfrm>
            <a:off x="9113302" y="5787506"/>
            <a:ext cx="417163" cy="410639"/>
          </a:xfrm>
          <a:prstGeom prst="star5">
            <a:avLst/>
          </a:prstGeom>
          <a:solidFill>
            <a:srgbClr val="FF7C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CC00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9755585" y="3196896"/>
            <a:ext cx="113547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v-SE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 D</a:t>
            </a:r>
          </a:p>
          <a:p>
            <a:pPr>
              <a:lnSpc>
                <a:spcPct val="150000"/>
              </a:lnSpc>
            </a:pPr>
            <a:r>
              <a:rPr lang="sv-S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&gt;</a:t>
            </a:r>
          </a:p>
          <a:p>
            <a:pPr>
              <a:lnSpc>
                <a:spcPct val="150000"/>
              </a:lnSpc>
            </a:pPr>
            <a:r>
              <a:rPr lang="sv-S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 </a:t>
            </a:r>
            <a:r>
              <a:rPr lang="sv-SE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sv-SE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sv-S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&gt;</a:t>
            </a:r>
          </a:p>
          <a:p>
            <a:pPr>
              <a:lnSpc>
                <a:spcPct val="150000"/>
              </a:lnSpc>
            </a:pPr>
            <a:r>
              <a:rPr lang="sv-S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 </a:t>
            </a:r>
            <a:r>
              <a:rPr lang="sv-SE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sv-SE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sv-SE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&gt;</a:t>
            </a:r>
          </a:p>
          <a:p>
            <a:pPr>
              <a:lnSpc>
                <a:spcPct val="150000"/>
              </a:lnSpc>
            </a:pPr>
            <a:r>
              <a:rPr lang="sv-SE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</a:t>
            </a:r>
            <a:r>
              <a:rPr lang="sv-SE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endParaRPr lang="sv-SE" sz="20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6821422" y="2944647"/>
            <a:ext cx="4096294" cy="3734120"/>
          </a:xfrm>
          <a:prstGeom prst="rect">
            <a:avLst/>
          </a:prstGeom>
          <a:noFill/>
          <a:ln w="317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71" name="Group 70"/>
          <p:cNvGrpSpPr/>
          <p:nvPr/>
        </p:nvGrpSpPr>
        <p:grpSpPr>
          <a:xfrm>
            <a:off x="5606395" y="4584423"/>
            <a:ext cx="849942" cy="708857"/>
            <a:chOff x="5606395" y="4463236"/>
            <a:chExt cx="849942" cy="947950"/>
          </a:xfrm>
        </p:grpSpPr>
        <p:sp>
          <p:nvSpPr>
            <p:cNvPr id="69" name="Chevron 68"/>
            <p:cNvSpPr/>
            <p:nvPr/>
          </p:nvSpPr>
          <p:spPr>
            <a:xfrm>
              <a:off x="5606395" y="4466725"/>
              <a:ext cx="455807" cy="944461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schemeClr val="tx1"/>
                </a:solidFill>
              </a:endParaRPr>
            </a:p>
          </p:txBody>
        </p:sp>
        <p:sp>
          <p:nvSpPr>
            <p:cNvPr id="70" name="Chevron 69"/>
            <p:cNvSpPr/>
            <p:nvPr/>
          </p:nvSpPr>
          <p:spPr>
            <a:xfrm>
              <a:off x="6000530" y="4463236"/>
              <a:ext cx="455807" cy="944461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schemeClr val="tx1"/>
                </a:solidFill>
              </a:endParaRPr>
            </a:p>
          </p:txBody>
        </p:sp>
      </p:grpSp>
      <p:sp>
        <p:nvSpPr>
          <p:cNvPr id="4" name="Diamond 3"/>
          <p:cNvSpPr/>
          <p:nvPr/>
        </p:nvSpPr>
        <p:spPr>
          <a:xfrm>
            <a:off x="2383862" y="5825409"/>
            <a:ext cx="361983" cy="371518"/>
          </a:xfrm>
          <a:prstGeom prst="diamond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1" name="Diamond 40"/>
          <p:cNvSpPr/>
          <p:nvPr/>
        </p:nvSpPr>
        <p:spPr>
          <a:xfrm>
            <a:off x="3493299" y="5559724"/>
            <a:ext cx="361983" cy="371518"/>
          </a:xfrm>
          <a:prstGeom prst="diamond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3" name="Diamond 42"/>
          <p:cNvSpPr/>
          <p:nvPr/>
        </p:nvSpPr>
        <p:spPr>
          <a:xfrm>
            <a:off x="4539067" y="5865947"/>
            <a:ext cx="361983" cy="371518"/>
          </a:xfrm>
          <a:prstGeom prst="diamond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5" name="Diamond 44"/>
          <p:cNvSpPr/>
          <p:nvPr/>
        </p:nvSpPr>
        <p:spPr>
          <a:xfrm>
            <a:off x="8111029" y="3556897"/>
            <a:ext cx="361983" cy="371518"/>
          </a:xfrm>
          <a:prstGeom prst="diamond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7" name="Diamond 46"/>
          <p:cNvSpPr/>
          <p:nvPr/>
        </p:nvSpPr>
        <p:spPr>
          <a:xfrm>
            <a:off x="6983195" y="3455410"/>
            <a:ext cx="361983" cy="371518"/>
          </a:xfrm>
          <a:prstGeom prst="diamond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0" name="Diamond 49"/>
          <p:cNvSpPr/>
          <p:nvPr/>
        </p:nvSpPr>
        <p:spPr>
          <a:xfrm>
            <a:off x="9121934" y="3211544"/>
            <a:ext cx="361983" cy="371518"/>
          </a:xfrm>
          <a:prstGeom prst="diamond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636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sv-SE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CellComp: step 1</a:t>
            </a:r>
            <a:endParaRPr lang="sv-SE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9741" y="1319738"/>
            <a:ext cx="5091017" cy="4894561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sv-SE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Take gene </a:t>
            </a:r>
            <a:r>
              <a:rPr lang="sv-SE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sv-SE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as an example.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sv-SE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sv-SE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 denotes the expression value of gene </a:t>
            </a:r>
            <a:r>
              <a:rPr lang="sv-SE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g.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sv-SE" sz="2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sv-SE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stable gene pairs including g in the state 1 and state 2.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sv-SE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sv-SE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REO comparison is limited to the overlapped gene pairs of the lists of stable gene pairs.</a:t>
            </a:r>
            <a:endParaRPr lang="sv-S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51</a:t>
            </a:fld>
            <a:endParaRPr lang="sv-S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15" y="1231603"/>
            <a:ext cx="5710791" cy="481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51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0141" y="1275671"/>
            <a:ext cx="5904955" cy="5276165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sv-S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sv-SE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sv-S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denotes the expression values of the partner genes of </a:t>
            </a:r>
            <a:r>
              <a:rPr lang="sv-SE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sv-S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sv-SE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sv-S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sv-SE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sv-S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m</a:t>
            </a:r>
            <a:r>
              <a:rPr lang="sv-SE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sv-S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denote the numbers of gene pairs in which </a:t>
            </a:r>
            <a:r>
              <a:rPr lang="sv-SE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sv-S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shows a higher expression level than its partner genes in state 1 and state 2.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sv-SE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sv-S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sv-SE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sv-S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n</a:t>
            </a:r>
            <a:r>
              <a:rPr lang="sv-SE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sv-S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denote the num</a:t>
            </a:r>
            <a:r>
              <a:rPr lang="sv-SE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sv-S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ers of gene pairs in which </a:t>
            </a:r>
            <a:r>
              <a:rPr lang="sv-SE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sv-S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shows a lower expression level than its partner genes in state 1 and state 2.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sv-SE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sv-S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null hypothesis is that </a:t>
            </a:r>
            <a:r>
              <a:rPr lang="sv-SE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sv-SE" sz="24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sv-S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sv-SE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sv-SE" sz="24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sv-S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sv-S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52</a:t>
            </a:fld>
            <a:endParaRPr lang="sv-SE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10515" y="207285"/>
            <a:ext cx="8327084" cy="572089"/>
          </a:xfrm>
        </p:spPr>
        <p:txBody>
          <a:bodyPr>
            <a:normAutofit fontScale="90000"/>
          </a:bodyPr>
          <a:lstStyle/>
          <a:p>
            <a:pPr algn="ctr"/>
            <a:r>
              <a:rPr lang="sv-SE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CellComp: step 2</a:t>
            </a:r>
            <a:endParaRPr lang="sv-SE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98" y="1209568"/>
            <a:ext cx="5481848" cy="553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68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2033" y="207285"/>
            <a:ext cx="8327084" cy="572089"/>
          </a:xfrm>
        </p:spPr>
        <p:txBody>
          <a:bodyPr>
            <a:normAutofit fontScale="90000"/>
          </a:bodyPr>
          <a:lstStyle/>
          <a:p>
            <a:pPr algn="ctr"/>
            <a:r>
              <a:rPr lang="sv-SE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sv-SE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53</a:t>
            </a:fld>
            <a:endParaRPr lang="sv-SE"/>
          </a:p>
        </p:txBody>
      </p:sp>
      <p:graphicFrame>
        <p:nvGraphicFramePr>
          <p:cNvPr id="6" name="内容占位符 3"/>
          <p:cNvGraphicFramePr>
            <a:graphicFrameLocks noGrp="1"/>
          </p:cNvGraphicFramePr>
          <p:nvPr>
            <p:ph idx="1"/>
            <p:extLst/>
          </p:nvPr>
        </p:nvGraphicFramePr>
        <p:xfrm>
          <a:off x="636105" y="1594759"/>
          <a:ext cx="10893288" cy="4289209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2070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7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72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665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19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31846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accession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Cell line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Cancer type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Treatment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909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GSE29084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HepG2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Liver cancer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HNF4A knockdown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VS 2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909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GSE38581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MKN45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Gastric cancer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Hsa-miR-29c transfection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VS 2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909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GSE38581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MKN74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Gastric cancer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Hsa-miR-29c transfection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VS 2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909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GSE31450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SNU638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Gastric cancer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LAP2β transfection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VS 3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3909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E-MEXP-1691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HCT116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Colon cancer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5-FU-treatment for 24h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VS 3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3909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GSE35004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Hep3B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Liver cancer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YAP knockdown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VS 3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3909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GSE78167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MCF7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Breast cancer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Estrogen-treatment for 2h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VS 3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56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54</a:t>
            </a:fld>
            <a:endParaRPr lang="sv-SE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-245636" y="253703"/>
            <a:ext cx="10515600" cy="977900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in simulated data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4"/>
          <p:cNvSpPr/>
          <p:nvPr/>
        </p:nvSpPr>
        <p:spPr>
          <a:xfrm>
            <a:off x="332216" y="1228976"/>
            <a:ext cx="1141274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Sensitivity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specificity and 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-score of DEGs identified by 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CellComp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RankComp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SAM, 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limma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RP for simulated data</a:t>
            </a:r>
            <a:endParaRPr lang="zh-CN" altLang="zh-CN" dirty="0">
              <a:latin typeface="Times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内容占位符 3"/>
          <p:cNvGraphicFramePr>
            <a:graphicFrameLocks noGrp="1"/>
          </p:cNvGraphicFramePr>
          <p:nvPr>
            <p:ph idx="1"/>
            <p:extLst/>
          </p:nvPr>
        </p:nvGraphicFramePr>
        <p:xfrm>
          <a:off x="332216" y="1964417"/>
          <a:ext cx="11377786" cy="4391933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787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72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66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65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21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52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7943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0603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2219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5851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5576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90864">
                <a:tc rowSpan="2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FDR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Evaluation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HepG2 (2vs2)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SNU638 (3vs3)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216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b="1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CellComp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b="1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RankComp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b="1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limma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RP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b="1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CellComp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b="1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RankComp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b="1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limma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RP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383">
                <a:tc rowSpan="3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Sensitivity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0.709 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0.628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0.025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0.956 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0.736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0.475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0.648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47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Specificity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0.999 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0.999 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20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F-score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0.829 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0.772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0.049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0.977 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0.848 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0.644 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0.786 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8251">
                <a:tc rowSpan="3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Sensitivity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0.726 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0.644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0.041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0.197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0.015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0.965 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0.744 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0.635 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0.878 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0.288 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51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Specificity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0.999 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0.999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86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F-score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0.842 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0.784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0.079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0.328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0.029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0.982 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0.853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0.777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0.935 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0.447 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8783">
                <a:tc rowSpan="3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Sensitivity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0.798 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0.755 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0.345 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0.393 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0.058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0.970 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0.755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0.802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0.936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0.506 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452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Specificity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0.994 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0.999 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0.999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390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F-score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0.888 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0.860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0.508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0.564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0.109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0.984 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0.860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0.890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0.967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0.672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397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55</a:t>
            </a:fld>
            <a:endParaRPr lang="sv-SE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324915" y="207285"/>
            <a:ext cx="8327084" cy="572089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in real data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15" y="1148080"/>
            <a:ext cx="5953849" cy="5496560"/>
          </a:xfrm>
        </p:spPr>
      </p:pic>
      <p:sp>
        <p:nvSpPr>
          <p:cNvPr id="8" name="文本框 4"/>
          <p:cNvSpPr txBox="1"/>
          <p:nvPr/>
        </p:nvSpPr>
        <p:spPr>
          <a:xfrm>
            <a:off x="6364364" y="1638450"/>
            <a:ext cx="526883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altLang="zh-CN" sz="2400" spc="-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the datasets with two replicates, SAM, </a:t>
            </a:r>
            <a:r>
              <a:rPr lang="en-US" altLang="zh-CN" sz="2400" spc="-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limma</a:t>
            </a:r>
            <a:r>
              <a:rPr lang="en-US" altLang="zh-CN" sz="2400" spc="-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RP only detected 0-57 DEGs.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altLang="zh-CN" sz="2400" spc="-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altLang="zh-CN" sz="2400" spc="-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the datasets with three replicates, above 65% of DEGs detected by SAM, </a:t>
            </a:r>
            <a:r>
              <a:rPr lang="en-US" altLang="zh-CN" sz="2400" spc="-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limma</a:t>
            </a:r>
            <a:r>
              <a:rPr lang="en-US" altLang="zh-CN" sz="2400" spc="-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RP were detected by </a:t>
            </a:r>
            <a:r>
              <a:rPr lang="en-US" altLang="zh-CN" sz="2400" spc="-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CellComp</a:t>
            </a:r>
            <a:r>
              <a:rPr lang="en-US" altLang="zh-CN" sz="2400" spc="-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altLang="zh-CN" sz="2400" spc="-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altLang="zh-CN" sz="24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the DEGs identified </a:t>
            </a:r>
            <a:r>
              <a:rPr lang="en-US" altLang="zh-CN" sz="2400" spc="-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altLang="zh-CN" sz="2400" spc="-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RankComp</a:t>
            </a:r>
            <a:r>
              <a:rPr lang="en-US" altLang="zh-CN" sz="2400" spc="-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were detected by </a:t>
            </a:r>
            <a:r>
              <a:rPr lang="en-US" altLang="zh-CN" sz="2400" spc="-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CellComp</a:t>
            </a:r>
            <a:r>
              <a:rPr lang="en-US" altLang="zh-CN" sz="24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all the seven </a:t>
            </a:r>
            <a:r>
              <a:rPr lang="en-US" altLang="zh-CN" sz="2400" spc="-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datasets.</a:t>
            </a:r>
            <a:endParaRPr lang="en-US" altLang="zh-CN" sz="2400" spc="-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65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92832" y="393181"/>
            <a:ext cx="10972800" cy="1143000"/>
          </a:xfrm>
        </p:spPr>
        <p:txBody>
          <a:bodyPr/>
          <a:lstStyle/>
          <a:p>
            <a:r>
              <a:rPr lang="sv-SE" dirty="0" smtClean="0"/>
              <a:t>NCBI GEO </a:t>
            </a:r>
            <a:r>
              <a:rPr lang="sv-SE" altLang="zh-CN" dirty="0" smtClean="0"/>
              <a:t>database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96688" y="973664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sv-SE" dirty="0" smtClean="0"/>
              <a:t>NCBI SRR </a:t>
            </a:r>
            <a:r>
              <a:rPr lang="sv-SE" dirty="0" smtClean="0"/>
              <a:t>database: RNA-seq data</a:t>
            </a:r>
            <a:endParaRPr lang="sv-SE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-1968896" y="16288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sv-SE" dirty="0" smtClean="0"/>
              <a:t>ArrayExpress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8149035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00" y="404664"/>
            <a:ext cx="6840760" cy="552664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120336" y="188640"/>
            <a:ext cx="504056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47532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14119"/>
          <a:stretch/>
        </p:blipFill>
        <p:spPr>
          <a:xfrm>
            <a:off x="1595229" y="2636912"/>
            <a:ext cx="8960996" cy="2160240"/>
          </a:xfrm>
          <a:prstGeom prst="rect">
            <a:avLst/>
          </a:prstGeom>
        </p:spPr>
      </p:pic>
      <p:sp>
        <p:nvSpPr>
          <p:cNvPr id="7" name="Line Callout 1 6"/>
          <p:cNvSpPr/>
          <p:nvPr/>
        </p:nvSpPr>
        <p:spPr>
          <a:xfrm>
            <a:off x="1640383" y="3627022"/>
            <a:ext cx="702323" cy="180020"/>
          </a:xfrm>
          <a:prstGeom prst="borderCallout1">
            <a:avLst>
              <a:gd name="adj1" fmla="val 101969"/>
              <a:gd name="adj2" fmla="val 51549"/>
              <a:gd name="adj3" fmla="val 716606"/>
              <a:gd name="adj4" fmla="val 7539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010" y="4947202"/>
            <a:ext cx="8784976" cy="19011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010" y="22983"/>
            <a:ext cx="6696744" cy="2541921"/>
          </a:xfrm>
          <a:prstGeom prst="rect">
            <a:avLst/>
          </a:prstGeom>
        </p:spPr>
      </p:pic>
      <p:sp>
        <p:nvSpPr>
          <p:cNvPr id="12" name="Line Callout 1 11"/>
          <p:cNvSpPr/>
          <p:nvPr/>
        </p:nvSpPr>
        <p:spPr>
          <a:xfrm>
            <a:off x="2063552" y="1484784"/>
            <a:ext cx="864096" cy="216024"/>
          </a:xfrm>
          <a:prstGeom prst="borderCallout1">
            <a:avLst>
              <a:gd name="adj1" fmla="val 101969"/>
              <a:gd name="adj2" fmla="val 51549"/>
              <a:gd name="adj3" fmla="val 507840"/>
              <a:gd name="adj4" fmla="val 10083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272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5480" y="225415"/>
            <a:ext cx="10972800" cy="634082"/>
          </a:xfrm>
        </p:spPr>
        <p:txBody>
          <a:bodyPr/>
          <a:lstStyle/>
          <a:p>
            <a:r>
              <a:rPr lang="en-US" dirty="0" smtClean="0"/>
              <a:t>Download </a:t>
            </a:r>
            <a:r>
              <a:rPr lang="sv-SE" dirty="0" smtClean="0"/>
              <a:t>all transcripts information in bulk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4642"/>
          <a:stretch/>
        </p:blipFill>
        <p:spPr>
          <a:xfrm>
            <a:off x="2927648" y="1268760"/>
            <a:ext cx="5727994" cy="16145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95800" y="1879402"/>
            <a:ext cx="576064" cy="406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15" y="3124008"/>
            <a:ext cx="9482161" cy="37339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85306" y="1928263"/>
            <a:ext cx="2850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B</a:t>
            </a:r>
            <a:r>
              <a:rPr lang="sv-SE" altLang="zh-CN" dirty="0" smtClean="0"/>
              <a:t>ioMart tool</a:t>
            </a:r>
            <a:endParaRPr lang="sv-S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280394"/>
            <a:ext cx="1916995" cy="2751169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1919536" y="2203080"/>
            <a:ext cx="57606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9696400" y="6021288"/>
            <a:ext cx="1584176" cy="836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011" y="6028654"/>
            <a:ext cx="3744416" cy="80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78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819" y="103265"/>
            <a:ext cx="10972800" cy="1143000"/>
          </a:xfrm>
        </p:spPr>
        <p:txBody>
          <a:bodyPr/>
          <a:lstStyle/>
          <a:p>
            <a:r>
              <a:rPr lang="en-US" dirty="0" smtClean="0"/>
              <a:t>Download reference genome file</a:t>
            </a:r>
            <a:endParaRPr lang="sv-SE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7790" y="2714475"/>
            <a:ext cx="1943200" cy="9970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1417638"/>
            <a:ext cx="1916995" cy="27511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6730" y="2530315"/>
            <a:ext cx="4426177" cy="13653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6215" y="4168807"/>
            <a:ext cx="3067208" cy="1143059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2612395" y="3284984"/>
            <a:ext cx="57606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711195" y="3212976"/>
            <a:ext cx="57606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47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RNA-seq: Quantification of transcript abundance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9856" y="2132856"/>
            <a:ext cx="3456384" cy="2692896"/>
          </a:xfrm>
        </p:spPr>
        <p:txBody>
          <a:bodyPr>
            <a:normAutofit/>
          </a:bodyPr>
          <a:lstStyle/>
          <a:p>
            <a:r>
              <a:rPr lang="sv-SE" sz="3200" b="1" dirty="0"/>
              <a:t>Kallisto</a:t>
            </a:r>
          </a:p>
          <a:p>
            <a:r>
              <a:rPr lang="sv-SE" sz="3200" b="1" dirty="0"/>
              <a:t>Salmon</a:t>
            </a:r>
          </a:p>
          <a:p>
            <a:r>
              <a:rPr lang="sv-SE" sz="3200" b="1" dirty="0"/>
              <a:t>cufflinks</a:t>
            </a:r>
          </a:p>
          <a:p>
            <a:r>
              <a:rPr lang="sv-SE" sz="3200" b="1" dirty="0"/>
              <a:t>RSEM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38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11374</TotalTime>
  <Words>2062</Words>
  <Application>Microsoft Office PowerPoint</Application>
  <PresentationFormat>Widescreen</PresentationFormat>
  <Paragraphs>648</Paragraphs>
  <Slides>57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7" baseType="lpstr">
      <vt:lpstr>DengXian</vt:lpstr>
      <vt:lpstr>宋体</vt:lpstr>
      <vt:lpstr>Arial</vt:lpstr>
      <vt:lpstr>Arial Black</vt:lpstr>
      <vt:lpstr>Calibri</vt:lpstr>
      <vt:lpstr>Century Gothic</vt:lpstr>
      <vt:lpstr>Times</vt:lpstr>
      <vt:lpstr>Times New Roman</vt:lpstr>
      <vt:lpstr>Wingdings</vt:lpstr>
      <vt:lpstr>Office Theme</vt:lpstr>
      <vt:lpstr>Transcript-centric analysis and REOs-based analysis</vt:lpstr>
      <vt:lpstr>Where the transcripts come from?</vt:lpstr>
      <vt:lpstr>Patterns of alternative splicing</vt:lpstr>
      <vt:lpstr>HPA 37 different human tissues (Ensembl V92)</vt:lpstr>
      <vt:lpstr>Ensembl website</vt:lpstr>
      <vt:lpstr>PowerPoint Presentation</vt:lpstr>
      <vt:lpstr>Download all transcripts information in bulk</vt:lpstr>
      <vt:lpstr>Download reference genome file</vt:lpstr>
      <vt:lpstr>RNA-seq: Quantification of transcript abundance</vt:lpstr>
      <vt:lpstr>Human tissue databases</vt:lpstr>
      <vt:lpstr>PowerPoint Presentation</vt:lpstr>
      <vt:lpstr>PowerPoint Presentation</vt:lpstr>
      <vt:lpstr>PowerPoint Presentation</vt:lpstr>
      <vt:lpstr>PowerPoint Presentation</vt:lpstr>
      <vt:lpstr>Discovery of functional alternatively spliced PKM transcripts in human cancers</vt:lpstr>
      <vt:lpstr>Survival analysis (PKM gene level)</vt:lpstr>
      <vt:lpstr>Exon-intron structures of PKM transcripts</vt:lpstr>
      <vt:lpstr>Expression levels of PKM transcripts</vt:lpstr>
      <vt:lpstr>Prognostic analysis of PKM transcrips</vt:lpstr>
      <vt:lpstr>Functional analysis for each transcript</vt:lpstr>
      <vt:lpstr>Validation of prognostic transcripts</vt:lpstr>
      <vt:lpstr>Predicted structure of protein products</vt:lpstr>
      <vt:lpstr>Protein products in human cells</vt:lpstr>
      <vt:lpstr>Biological effect of PKM transcript</vt:lpstr>
      <vt:lpstr>PowerPoint Presentation</vt:lpstr>
      <vt:lpstr>Conclusion</vt:lpstr>
      <vt:lpstr>PowerPoint Presentation</vt:lpstr>
      <vt:lpstr>PowerPoint Presentation</vt:lpstr>
      <vt:lpstr>Poor quality of clinical samples</vt:lpstr>
      <vt:lpstr>Relative expression orderings (REOs) of genes</vt:lpstr>
      <vt:lpstr>Advantages of REOs</vt:lpstr>
      <vt:lpstr>Finding</vt:lpstr>
      <vt:lpstr>Application Ⅰ : Prognostic biomarker for KIRC</vt:lpstr>
      <vt:lpstr>PowerPoint Presentation</vt:lpstr>
      <vt:lpstr>Q1: What are these marker gene pairs?</vt:lpstr>
      <vt:lpstr>PowerPoint Presentation</vt:lpstr>
      <vt:lpstr>Q2: Is REOs-based biomarker really promising or feasible in clinical practice?</vt:lpstr>
      <vt:lpstr>RNA-seq            Real-time PCR</vt:lpstr>
      <vt:lpstr>Q3: why don’t use the prognostic transcripts as biomarker?</vt:lpstr>
      <vt:lpstr>PowerPoint Presentation</vt:lpstr>
      <vt:lpstr>Drug repositioning</vt:lpstr>
      <vt:lpstr>PowerPoint Presentation</vt:lpstr>
      <vt:lpstr>Development of biomarker</vt:lpstr>
      <vt:lpstr>PowerPoint Presentation</vt:lpstr>
      <vt:lpstr>Multi-omics characteristics</vt:lpstr>
      <vt:lpstr>Multi-omics characteristics</vt:lpstr>
      <vt:lpstr>Multi-omics characteristics</vt:lpstr>
      <vt:lpstr>Multi-omics characteristics</vt:lpstr>
      <vt:lpstr>Aplication Ⅲ : Identify differentially expressed genes</vt:lpstr>
      <vt:lpstr>Finding</vt:lpstr>
      <vt:lpstr>CellComp: step 1</vt:lpstr>
      <vt:lpstr>CellComp: step 2</vt:lpstr>
      <vt:lpstr>Dataset</vt:lpstr>
      <vt:lpstr>Performance in simulated data</vt:lpstr>
      <vt:lpstr>Performance in real data</vt:lpstr>
      <vt:lpstr>NCBI GEO database</vt:lpstr>
      <vt:lpstr>PowerPoint Presentation</vt:lpstr>
    </vt:vector>
  </TitlesOfParts>
  <Company>KTH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Lisa Berglund</dc:creator>
  <cp:lastModifiedBy>xiangyu.li</cp:lastModifiedBy>
  <cp:revision>301</cp:revision>
  <dcterms:created xsi:type="dcterms:W3CDTF">2011-02-20T21:43:09Z</dcterms:created>
  <dcterms:modified xsi:type="dcterms:W3CDTF">2020-02-20T08:20:11Z</dcterms:modified>
</cp:coreProperties>
</file>